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Lst>
  <p:sldSz cy="6858000" cx="12192000"/>
  <p:notesSz cx="12192000" cy="6858000"/>
  <p:embeddedFontLst>
    <p:embeddedFont>
      <p:font typeface="Helvetica Neue"/>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HelveticaNeue-boldItalic.fntdata"/><Relationship Id="rId61" Type="http://schemas.openxmlformats.org/officeDocument/2006/relationships/font" Target="fonts/HelveticaNeue-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HelveticaNeue-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HelveticaNeue-regular.fntdata"/><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jpg>
</file>

<file path=ppt/media/image13.jpg>
</file>

<file path=ppt/media/image14.png>
</file>

<file path=ppt/media/image15.jpg>
</file>

<file path=ppt/media/image16.jpg>
</file>

<file path=ppt/media/image18.jpg>
</file>

<file path=ppt/media/image19.jpg>
</file>

<file path=ppt/media/image2.jpg>
</file>

<file path=ppt/media/image20.jpg>
</file>

<file path=ppt/media/image21.jpg>
</file>

<file path=ppt/media/image22.png>
</file>

<file path=ppt/media/image23.png>
</file>

<file path=ppt/media/image24.jpg>
</file>

<file path=ppt/media/image25.jpg>
</file>

<file path=ppt/media/image26.png>
</file>

<file path=ppt/media/image27.jpg>
</file>

<file path=ppt/media/image28.jpg>
</file>

<file path=ppt/media/image29.jpg>
</file>

<file path=ppt/media/image3.png>
</file>

<file path=ppt/media/image30.png>
</file>

<file path=ppt/media/image31.jpg>
</file>

<file path=ppt/media/image32.jpg>
</file>

<file path=ppt/media/image33.jpg>
</file>

<file path=ppt/media/image34.jpg>
</file>

<file path=ppt/media/image35.png>
</file>

<file path=ppt/media/image36.png>
</file>

<file path=ppt/media/image37.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p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0: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0: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1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8: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8: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1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p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20: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0: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2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2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2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2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2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2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2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28: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8: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2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30: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0: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3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3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3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p3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p3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3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p3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38: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8: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p3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40: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0: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p4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4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4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p4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p4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p4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p4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p48: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8: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p4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p50: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0: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p5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p5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p5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8: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obj">
  <p:cSld name="OBJECT">
    <p:bg>
      <p:bgPr>
        <a:solidFill>
          <a:schemeClr val="lt1"/>
        </a:solidFill>
      </p:bgPr>
    </p:bg>
    <p:spTree>
      <p:nvGrpSpPr>
        <p:cNvPr id="12" name="Shape 12"/>
        <p:cNvGrpSpPr/>
        <p:nvPr/>
      </p:nvGrpSpPr>
      <p:grpSpPr>
        <a:xfrm>
          <a:off x="0" y="0"/>
          <a:ext cx="0" cy="0"/>
          <a:chOff x="0" y="0"/>
          <a:chExt cx="0" cy="0"/>
        </a:xfrm>
      </p:grpSpPr>
      <p:sp>
        <p:nvSpPr>
          <p:cNvPr id="13" name="Google Shape;13;p2"/>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2"/>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2"/>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lvl1pPr indent="0" lvl="0" marL="160020">
              <a:lnSpc>
                <a:spcPct val="116774"/>
              </a:lnSpc>
              <a:spcBef>
                <a:spcPts val="0"/>
              </a:spcBef>
              <a:buNone/>
              <a:defRPr b="0" i="0" sz="1550">
                <a:solidFill>
                  <a:srgbClr val="1C7CDB"/>
                </a:solidFill>
                <a:latin typeface="Helvetica Neue"/>
                <a:ea typeface="Helvetica Neue"/>
                <a:cs typeface="Helvetica Neue"/>
                <a:sym typeface="Helvetica Neue"/>
              </a:defRPr>
            </a:lvl1pPr>
            <a:lvl2pPr indent="0" lvl="1" marL="160020">
              <a:lnSpc>
                <a:spcPct val="116774"/>
              </a:lnSpc>
              <a:spcBef>
                <a:spcPts val="0"/>
              </a:spcBef>
              <a:buNone/>
              <a:defRPr b="0" i="0" sz="1550">
                <a:solidFill>
                  <a:srgbClr val="1C7CDB"/>
                </a:solidFill>
                <a:latin typeface="Helvetica Neue"/>
                <a:ea typeface="Helvetica Neue"/>
                <a:cs typeface="Helvetica Neue"/>
                <a:sym typeface="Helvetica Neue"/>
              </a:defRPr>
            </a:lvl2pPr>
            <a:lvl3pPr indent="0" lvl="2" marL="160020">
              <a:lnSpc>
                <a:spcPct val="116774"/>
              </a:lnSpc>
              <a:spcBef>
                <a:spcPts val="0"/>
              </a:spcBef>
              <a:buNone/>
              <a:defRPr b="0" i="0" sz="1550">
                <a:solidFill>
                  <a:srgbClr val="1C7CDB"/>
                </a:solidFill>
                <a:latin typeface="Helvetica Neue"/>
                <a:ea typeface="Helvetica Neue"/>
                <a:cs typeface="Helvetica Neue"/>
                <a:sym typeface="Helvetica Neue"/>
              </a:defRPr>
            </a:lvl3pPr>
            <a:lvl4pPr indent="0" lvl="3" marL="160020">
              <a:lnSpc>
                <a:spcPct val="116774"/>
              </a:lnSpc>
              <a:spcBef>
                <a:spcPts val="0"/>
              </a:spcBef>
              <a:buNone/>
              <a:defRPr b="0" i="0" sz="1550">
                <a:solidFill>
                  <a:srgbClr val="1C7CDB"/>
                </a:solidFill>
                <a:latin typeface="Helvetica Neue"/>
                <a:ea typeface="Helvetica Neue"/>
                <a:cs typeface="Helvetica Neue"/>
                <a:sym typeface="Helvetica Neue"/>
              </a:defRPr>
            </a:lvl4pPr>
            <a:lvl5pPr indent="0" lvl="4" marL="160020">
              <a:lnSpc>
                <a:spcPct val="116774"/>
              </a:lnSpc>
              <a:spcBef>
                <a:spcPts val="0"/>
              </a:spcBef>
              <a:buNone/>
              <a:defRPr b="0" i="0" sz="1550">
                <a:solidFill>
                  <a:srgbClr val="1C7CDB"/>
                </a:solidFill>
                <a:latin typeface="Helvetica Neue"/>
                <a:ea typeface="Helvetica Neue"/>
                <a:cs typeface="Helvetica Neue"/>
                <a:sym typeface="Helvetica Neue"/>
              </a:defRPr>
            </a:lvl5pPr>
            <a:lvl6pPr indent="0" lvl="5" marL="160020">
              <a:lnSpc>
                <a:spcPct val="116774"/>
              </a:lnSpc>
              <a:spcBef>
                <a:spcPts val="0"/>
              </a:spcBef>
              <a:buNone/>
              <a:defRPr b="0" i="0" sz="1550">
                <a:solidFill>
                  <a:srgbClr val="1C7CDB"/>
                </a:solidFill>
                <a:latin typeface="Helvetica Neue"/>
                <a:ea typeface="Helvetica Neue"/>
                <a:cs typeface="Helvetica Neue"/>
                <a:sym typeface="Helvetica Neue"/>
              </a:defRPr>
            </a:lvl6pPr>
            <a:lvl7pPr indent="0" lvl="6" marL="160020">
              <a:lnSpc>
                <a:spcPct val="116774"/>
              </a:lnSpc>
              <a:spcBef>
                <a:spcPts val="0"/>
              </a:spcBef>
              <a:buNone/>
              <a:defRPr b="0" i="0" sz="1550">
                <a:solidFill>
                  <a:srgbClr val="1C7CDB"/>
                </a:solidFill>
                <a:latin typeface="Helvetica Neue"/>
                <a:ea typeface="Helvetica Neue"/>
                <a:cs typeface="Helvetica Neue"/>
                <a:sym typeface="Helvetica Neue"/>
              </a:defRPr>
            </a:lvl7pPr>
            <a:lvl8pPr indent="0" lvl="7" marL="160020">
              <a:lnSpc>
                <a:spcPct val="116774"/>
              </a:lnSpc>
              <a:spcBef>
                <a:spcPts val="0"/>
              </a:spcBef>
              <a:buNone/>
              <a:defRPr b="0" i="0" sz="1550">
                <a:solidFill>
                  <a:srgbClr val="1C7CDB"/>
                </a:solidFill>
                <a:latin typeface="Helvetica Neue"/>
                <a:ea typeface="Helvetica Neue"/>
                <a:cs typeface="Helvetica Neue"/>
                <a:sym typeface="Helvetica Neue"/>
              </a:defRPr>
            </a:lvl8pPr>
            <a:lvl9pPr indent="0" lvl="8" marL="160020">
              <a:lnSpc>
                <a:spcPct val="116774"/>
              </a:lnSpc>
              <a:spcBef>
                <a:spcPts val="0"/>
              </a:spcBef>
              <a:buNone/>
              <a:defRPr b="0" i="0" sz="1550">
                <a:solidFill>
                  <a:srgbClr val="1C7CDB"/>
                </a:solidFill>
                <a:latin typeface="Helvetica Neue"/>
                <a:ea typeface="Helvetica Neue"/>
                <a:cs typeface="Helvetica Neue"/>
                <a:sym typeface="Helvetica Neue"/>
              </a:defRPr>
            </a:lvl9pPr>
          </a:lstStyle>
          <a:p>
            <a:pPr indent="0" lvl="0" marL="16002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6" name="Shape 16"/>
        <p:cNvGrpSpPr/>
        <p:nvPr/>
      </p:nvGrpSpPr>
      <p:grpSpPr>
        <a:xfrm>
          <a:off x="0" y="0"/>
          <a:ext cx="0" cy="0"/>
          <a:chOff x="0" y="0"/>
          <a:chExt cx="0" cy="0"/>
        </a:xfrm>
      </p:grpSpPr>
      <p:sp>
        <p:nvSpPr>
          <p:cNvPr id="17" name="Google Shape;17;p3"/>
          <p:cNvSpPr txBox="1"/>
          <p:nvPr>
            <p:ph type="title"/>
          </p:nvPr>
        </p:nvSpPr>
        <p:spPr>
          <a:xfrm>
            <a:off x="849312" y="412368"/>
            <a:ext cx="10493375" cy="63246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3650">
                <a:solidFill>
                  <a:srgbClr val="0A48CA"/>
                </a:solidFill>
                <a:latin typeface="Helvetica Neue"/>
                <a:ea typeface="Helvetica Neue"/>
                <a:cs typeface="Helvetica Neue"/>
                <a:sym typeface="Helvetica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3"/>
          <p:cNvSpPr txBox="1"/>
          <p:nvPr>
            <p:ph idx="1" type="body"/>
          </p:nvPr>
        </p:nvSpPr>
        <p:spPr>
          <a:xfrm>
            <a:off x="849312" y="1511617"/>
            <a:ext cx="10333990" cy="2957829"/>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2000">
                <a:solidFill>
                  <a:srgbClr val="292929"/>
                </a:solidFill>
                <a:latin typeface="Calibri"/>
                <a:ea typeface="Calibri"/>
                <a:cs typeface="Calibri"/>
                <a:sym typeface="Calibri"/>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9" name="Google Shape;19;p3"/>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3"/>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lvl1pPr indent="0" lvl="0" marL="160020">
              <a:lnSpc>
                <a:spcPct val="116774"/>
              </a:lnSpc>
              <a:spcBef>
                <a:spcPts val="0"/>
              </a:spcBef>
              <a:buNone/>
              <a:defRPr b="0" i="0" sz="1550">
                <a:solidFill>
                  <a:srgbClr val="1C7CDB"/>
                </a:solidFill>
                <a:latin typeface="Helvetica Neue"/>
                <a:ea typeface="Helvetica Neue"/>
                <a:cs typeface="Helvetica Neue"/>
                <a:sym typeface="Helvetica Neue"/>
              </a:defRPr>
            </a:lvl1pPr>
            <a:lvl2pPr indent="0" lvl="1" marL="160020">
              <a:lnSpc>
                <a:spcPct val="116774"/>
              </a:lnSpc>
              <a:spcBef>
                <a:spcPts val="0"/>
              </a:spcBef>
              <a:buNone/>
              <a:defRPr b="0" i="0" sz="1550">
                <a:solidFill>
                  <a:srgbClr val="1C7CDB"/>
                </a:solidFill>
                <a:latin typeface="Helvetica Neue"/>
                <a:ea typeface="Helvetica Neue"/>
                <a:cs typeface="Helvetica Neue"/>
                <a:sym typeface="Helvetica Neue"/>
              </a:defRPr>
            </a:lvl2pPr>
            <a:lvl3pPr indent="0" lvl="2" marL="160020">
              <a:lnSpc>
                <a:spcPct val="116774"/>
              </a:lnSpc>
              <a:spcBef>
                <a:spcPts val="0"/>
              </a:spcBef>
              <a:buNone/>
              <a:defRPr b="0" i="0" sz="1550">
                <a:solidFill>
                  <a:srgbClr val="1C7CDB"/>
                </a:solidFill>
                <a:latin typeface="Helvetica Neue"/>
                <a:ea typeface="Helvetica Neue"/>
                <a:cs typeface="Helvetica Neue"/>
                <a:sym typeface="Helvetica Neue"/>
              </a:defRPr>
            </a:lvl3pPr>
            <a:lvl4pPr indent="0" lvl="3" marL="160020">
              <a:lnSpc>
                <a:spcPct val="116774"/>
              </a:lnSpc>
              <a:spcBef>
                <a:spcPts val="0"/>
              </a:spcBef>
              <a:buNone/>
              <a:defRPr b="0" i="0" sz="1550">
                <a:solidFill>
                  <a:srgbClr val="1C7CDB"/>
                </a:solidFill>
                <a:latin typeface="Helvetica Neue"/>
                <a:ea typeface="Helvetica Neue"/>
                <a:cs typeface="Helvetica Neue"/>
                <a:sym typeface="Helvetica Neue"/>
              </a:defRPr>
            </a:lvl4pPr>
            <a:lvl5pPr indent="0" lvl="4" marL="160020">
              <a:lnSpc>
                <a:spcPct val="116774"/>
              </a:lnSpc>
              <a:spcBef>
                <a:spcPts val="0"/>
              </a:spcBef>
              <a:buNone/>
              <a:defRPr b="0" i="0" sz="1550">
                <a:solidFill>
                  <a:srgbClr val="1C7CDB"/>
                </a:solidFill>
                <a:latin typeface="Helvetica Neue"/>
                <a:ea typeface="Helvetica Neue"/>
                <a:cs typeface="Helvetica Neue"/>
                <a:sym typeface="Helvetica Neue"/>
              </a:defRPr>
            </a:lvl5pPr>
            <a:lvl6pPr indent="0" lvl="5" marL="160020">
              <a:lnSpc>
                <a:spcPct val="116774"/>
              </a:lnSpc>
              <a:spcBef>
                <a:spcPts val="0"/>
              </a:spcBef>
              <a:buNone/>
              <a:defRPr b="0" i="0" sz="1550">
                <a:solidFill>
                  <a:srgbClr val="1C7CDB"/>
                </a:solidFill>
                <a:latin typeface="Helvetica Neue"/>
                <a:ea typeface="Helvetica Neue"/>
                <a:cs typeface="Helvetica Neue"/>
                <a:sym typeface="Helvetica Neue"/>
              </a:defRPr>
            </a:lvl6pPr>
            <a:lvl7pPr indent="0" lvl="6" marL="160020">
              <a:lnSpc>
                <a:spcPct val="116774"/>
              </a:lnSpc>
              <a:spcBef>
                <a:spcPts val="0"/>
              </a:spcBef>
              <a:buNone/>
              <a:defRPr b="0" i="0" sz="1550">
                <a:solidFill>
                  <a:srgbClr val="1C7CDB"/>
                </a:solidFill>
                <a:latin typeface="Helvetica Neue"/>
                <a:ea typeface="Helvetica Neue"/>
                <a:cs typeface="Helvetica Neue"/>
                <a:sym typeface="Helvetica Neue"/>
              </a:defRPr>
            </a:lvl7pPr>
            <a:lvl8pPr indent="0" lvl="7" marL="160020">
              <a:lnSpc>
                <a:spcPct val="116774"/>
              </a:lnSpc>
              <a:spcBef>
                <a:spcPts val="0"/>
              </a:spcBef>
              <a:buNone/>
              <a:defRPr b="0" i="0" sz="1550">
                <a:solidFill>
                  <a:srgbClr val="1C7CDB"/>
                </a:solidFill>
                <a:latin typeface="Helvetica Neue"/>
                <a:ea typeface="Helvetica Neue"/>
                <a:cs typeface="Helvetica Neue"/>
                <a:sym typeface="Helvetica Neue"/>
              </a:defRPr>
            </a:lvl8pPr>
            <a:lvl9pPr indent="0" lvl="8" marL="160020">
              <a:lnSpc>
                <a:spcPct val="116774"/>
              </a:lnSpc>
              <a:spcBef>
                <a:spcPts val="0"/>
              </a:spcBef>
              <a:buNone/>
              <a:defRPr b="0" i="0" sz="1550">
                <a:solidFill>
                  <a:srgbClr val="1C7CDB"/>
                </a:solidFill>
                <a:latin typeface="Helvetica Neue"/>
                <a:ea typeface="Helvetica Neue"/>
                <a:cs typeface="Helvetica Neue"/>
                <a:sym typeface="Helvetica Neue"/>
              </a:defRPr>
            </a:lvl9pPr>
          </a:lstStyle>
          <a:p>
            <a:pPr indent="0" lvl="0" marL="16002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2" name="Shape 22"/>
        <p:cNvGrpSpPr/>
        <p:nvPr/>
      </p:nvGrpSpPr>
      <p:grpSpPr>
        <a:xfrm>
          <a:off x="0" y="0"/>
          <a:ext cx="0" cy="0"/>
          <a:chOff x="0" y="0"/>
          <a:chExt cx="0" cy="0"/>
        </a:xfrm>
      </p:grpSpPr>
      <p:sp>
        <p:nvSpPr>
          <p:cNvPr id="23" name="Google Shape;23;p4"/>
          <p:cNvSpPr txBox="1"/>
          <p:nvPr>
            <p:ph type="title"/>
          </p:nvPr>
        </p:nvSpPr>
        <p:spPr>
          <a:xfrm>
            <a:off x="849312" y="412368"/>
            <a:ext cx="10493375" cy="63246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3650">
                <a:solidFill>
                  <a:srgbClr val="0A48CA"/>
                </a:solidFill>
                <a:latin typeface="Helvetica Neue"/>
                <a:ea typeface="Helvetica Neue"/>
                <a:cs typeface="Helvetica Neue"/>
                <a:sym typeface="Helvetica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4"/>
          <p:cNvSpPr txBox="1"/>
          <p:nvPr>
            <p:ph idx="1" type="body"/>
          </p:nvPr>
        </p:nvSpPr>
        <p:spPr>
          <a:xfrm>
            <a:off x="847407" y="1284795"/>
            <a:ext cx="5264785" cy="4765675"/>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1400">
                <a:solidFill>
                  <a:srgbClr val="292929"/>
                </a:solidFill>
                <a:latin typeface="Calibri"/>
                <a:ea typeface="Calibri"/>
                <a:cs typeface="Calibri"/>
                <a:sym typeface="Calibri"/>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5" name="Google Shape;25;p4"/>
          <p:cNvSpPr txBox="1"/>
          <p:nvPr>
            <p:ph idx="2" type="body"/>
          </p:nvPr>
        </p:nvSpPr>
        <p:spPr>
          <a:xfrm>
            <a:off x="6584315" y="1716341"/>
            <a:ext cx="4798059" cy="426847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1400">
                <a:solidFill>
                  <a:srgbClr val="292929"/>
                </a:solidFill>
                <a:latin typeface="Calibri"/>
                <a:ea typeface="Calibri"/>
                <a:cs typeface="Calibri"/>
                <a:sym typeface="Calibri"/>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6" name="Google Shape;26;p4"/>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4"/>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lvl1pPr indent="0" lvl="0" marL="160020">
              <a:lnSpc>
                <a:spcPct val="116774"/>
              </a:lnSpc>
              <a:spcBef>
                <a:spcPts val="0"/>
              </a:spcBef>
              <a:buNone/>
              <a:defRPr b="0" i="0" sz="1550">
                <a:solidFill>
                  <a:srgbClr val="1C7CDB"/>
                </a:solidFill>
                <a:latin typeface="Helvetica Neue"/>
                <a:ea typeface="Helvetica Neue"/>
                <a:cs typeface="Helvetica Neue"/>
                <a:sym typeface="Helvetica Neue"/>
              </a:defRPr>
            </a:lvl1pPr>
            <a:lvl2pPr indent="0" lvl="1" marL="160020">
              <a:lnSpc>
                <a:spcPct val="116774"/>
              </a:lnSpc>
              <a:spcBef>
                <a:spcPts val="0"/>
              </a:spcBef>
              <a:buNone/>
              <a:defRPr b="0" i="0" sz="1550">
                <a:solidFill>
                  <a:srgbClr val="1C7CDB"/>
                </a:solidFill>
                <a:latin typeface="Helvetica Neue"/>
                <a:ea typeface="Helvetica Neue"/>
                <a:cs typeface="Helvetica Neue"/>
                <a:sym typeface="Helvetica Neue"/>
              </a:defRPr>
            </a:lvl2pPr>
            <a:lvl3pPr indent="0" lvl="2" marL="160020">
              <a:lnSpc>
                <a:spcPct val="116774"/>
              </a:lnSpc>
              <a:spcBef>
                <a:spcPts val="0"/>
              </a:spcBef>
              <a:buNone/>
              <a:defRPr b="0" i="0" sz="1550">
                <a:solidFill>
                  <a:srgbClr val="1C7CDB"/>
                </a:solidFill>
                <a:latin typeface="Helvetica Neue"/>
                <a:ea typeface="Helvetica Neue"/>
                <a:cs typeface="Helvetica Neue"/>
                <a:sym typeface="Helvetica Neue"/>
              </a:defRPr>
            </a:lvl3pPr>
            <a:lvl4pPr indent="0" lvl="3" marL="160020">
              <a:lnSpc>
                <a:spcPct val="116774"/>
              </a:lnSpc>
              <a:spcBef>
                <a:spcPts val="0"/>
              </a:spcBef>
              <a:buNone/>
              <a:defRPr b="0" i="0" sz="1550">
                <a:solidFill>
                  <a:srgbClr val="1C7CDB"/>
                </a:solidFill>
                <a:latin typeface="Helvetica Neue"/>
                <a:ea typeface="Helvetica Neue"/>
                <a:cs typeface="Helvetica Neue"/>
                <a:sym typeface="Helvetica Neue"/>
              </a:defRPr>
            </a:lvl4pPr>
            <a:lvl5pPr indent="0" lvl="4" marL="160020">
              <a:lnSpc>
                <a:spcPct val="116774"/>
              </a:lnSpc>
              <a:spcBef>
                <a:spcPts val="0"/>
              </a:spcBef>
              <a:buNone/>
              <a:defRPr b="0" i="0" sz="1550">
                <a:solidFill>
                  <a:srgbClr val="1C7CDB"/>
                </a:solidFill>
                <a:latin typeface="Helvetica Neue"/>
                <a:ea typeface="Helvetica Neue"/>
                <a:cs typeface="Helvetica Neue"/>
                <a:sym typeface="Helvetica Neue"/>
              </a:defRPr>
            </a:lvl5pPr>
            <a:lvl6pPr indent="0" lvl="5" marL="160020">
              <a:lnSpc>
                <a:spcPct val="116774"/>
              </a:lnSpc>
              <a:spcBef>
                <a:spcPts val="0"/>
              </a:spcBef>
              <a:buNone/>
              <a:defRPr b="0" i="0" sz="1550">
                <a:solidFill>
                  <a:srgbClr val="1C7CDB"/>
                </a:solidFill>
                <a:latin typeface="Helvetica Neue"/>
                <a:ea typeface="Helvetica Neue"/>
                <a:cs typeface="Helvetica Neue"/>
                <a:sym typeface="Helvetica Neue"/>
              </a:defRPr>
            </a:lvl6pPr>
            <a:lvl7pPr indent="0" lvl="6" marL="160020">
              <a:lnSpc>
                <a:spcPct val="116774"/>
              </a:lnSpc>
              <a:spcBef>
                <a:spcPts val="0"/>
              </a:spcBef>
              <a:buNone/>
              <a:defRPr b="0" i="0" sz="1550">
                <a:solidFill>
                  <a:srgbClr val="1C7CDB"/>
                </a:solidFill>
                <a:latin typeface="Helvetica Neue"/>
                <a:ea typeface="Helvetica Neue"/>
                <a:cs typeface="Helvetica Neue"/>
                <a:sym typeface="Helvetica Neue"/>
              </a:defRPr>
            </a:lvl7pPr>
            <a:lvl8pPr indent="0" lvl="7" marL="160020">
              <a:lnSpc>
                <a:spcPct val="116774"/>
              </a:lnSpc>
              <a:spcBef>
                <a:spcPts val="0"/>
              </a:spcBef>
              <a:buNone/>
              <a:defRPr b="0" i="0" sz="1550">
                <a:solidFill>
                  <a:srgbClr val="1C7CDB"/>
                </a:solidFill>
                <a:latin typeface="Helvetica Neue"/>
                <a:ea typeface="Helvetica Neue"/>
                <a:cs typeface="Helvetica Neue"/>
                <a:sym typeface="Helvetica Neue"/>
              </a:defRPr>
            </a:lvl8pPr>
            <a:lvl9pPr indent="0" lvl="8" marL="160020">
              <a:lnSpc>
                <a:spcPct val="116774"/>
              </a:lnSpc>
              <a:spcBef>
                <a:spcPts val="0"/>
              </a:spcBef>
              <a:buNone/>
              <a:defRPr b="0" i="0" sz="1550">
                <a:solidFill>
                  <a:srgbClr val="1C7CDB"/>
                </a:solidFill>
                <a:latin typeface="Helvetica Neue"/>
                <a:ea typeface="Helvetica Neue"/>
                <a:cs typeface="Helvetica Neue"/>
                <a:sym typeface="Helvetica Neue"/>
              </a:defRPr>
            </a:lvl9pPr>
          </a:lstStyle>
          <a:p>
            <a:pPr indent="0" lvl="0" marL="16002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9" name="Shape 29"/>
        <p:cNvGrpSpPr/>
        <p:nvPr/>
      </p:nvGrpSpPr>
      <p:grpSpPr>
        <a:xfrm>
          <a:off x="0" y="0"/>
          <a:ext cx="0" cy="0"/>
          <a:chOff x="0" y="0"/>
          <a:chExt cx="0" cy="0"/>
        </a:xfrm>
      </p:grpSpPr>
      <p:sp>
        <p:nvSpPr>
          <p:cNvPr id="30" name="Google Shape;30;p5"/>
          <p:cNvSpPr txBox="1"/>
          <p:nvPr>
            <p:ph type="title"/>
          </p:nvPr>
        </p:nvSpPr>
        <p:spPr>
          <a:xfrm>
            <a:off x="849312" y="412368"/>
            <a:ext cx="10493375" cy="63246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3650">
                <a:solidFill>
                  <a:srgbClr val="0A48CA"/>
                </a:solidFill>
                <a:latin typeface="Helvetica Neue"/>
                <a:ea typeface="Helvetica Neue"/>
                <a:cs typeface="Helvetica Neue"/>
                <a:sym typeface="Helvetica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5"/>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lvl1pPr indent="0" lvl="0" marL="160020">
              <a:lnSpc>
                <a:spcPct val="116774"/>
              </a:lnSpc>
              <a:spcBef>
                <a:spcPts val="0"/>
              </a:spcBef>
              <a:buNone/>
              <a:defRPr b="0" i="0" sz="1550">
                <a:solidFill>
                  <a:srgbClr val="1C7CDB"/>
                </a:solidFill>
                <a:latin typeface="Helvetica Neue"/>
                <a:ea typeface="Helvetica Neue"/>
                <a:cs typeface="Helvetica Neue"/>
                <a:sym typeface="Helvetica Neue"/>
              </a:defRPr>
            </a:lvl1pPr>
            <a:lvl2pPr indent="0" lvl="1" marL="160020">
              <a:lnSpc>
                <a:spcPct val="116774"/>
              </a:lnSpc>
              <a:spcBef>
                <a:spcPts val="0"/>
              </a:spcBef>
              <a:buNone/>
              <a:defRPr b="0" i="0" sz="1550">
                <a:solidFill>
                  <a:srgbClr val="1C7CDB"/>
                </a:solidFill>
                <a:latin typeface="Helvetica Neue"/>
                <a:ea typeface="Helvetica Neue"/>
                <a:cs typeface="Helvetica Neue"/>
                <a:sym typeface="Helvetica Neue"/>
              </a:defRPr>
            </a:lvl2pPr>
            <a:lvl3pPr indent="0" lvl="2" marL="160020">
              <a:lnSpc>
                <a:spcPct val="116774"/>
              </a:lnSpc>
              <a:spcBef>
                <a:spcPts val="0"/>
              </a:spcBef>
              <a:buNone/>
              <a:defRPr b="0" i="0" sz="1550">
                <a:solidFill>
                  <a:srgbClr val="1C7CDB"/>
                </a:solidFill>
                <a:latin typeface="Helvetica Neue"/>
                <a:ea typeface="Helvetica Neue"/>
                <a:cs typeface="Helvetica Neue"/>
                <a:sym typeface="Helvetica Neue"/>
              </a:defRPr>
            </a:lvl3pPr>
            <a:lvl4pPr indent="0" lvl="3" marL="160020">
              <a:lnSpc>
                <a:spcPct val="116774"/>
              </a:lnSpc>
              <a:spcBef>
                <a:spcPts val="0"/>
              </a:spcBef>
              <a:buNone/>
              <a:defRPr b="0" i="0" sz="1550">
                <a:solidFill>
                  <a:srgbClr val="1C7CDB"/>
                </a:solidFill>
                <a:latin typeface="Helvetica Neue"/>
                <a:ea typeface="Helvetica Neue"/>
                <a:cs typeface="Helvetica Neue"/>
                <a:sym typeface="Helvetica Neue"/>
              </a:defRPr>
            </a:lvl4pPr>
            <a:lvl5pPr indent="0" lvl="4" marL="160020">
              <a:lnSpc>
                <a:spcPct val="116774"/>
              </a:lnSpc>
              <a:spcBef>
                <a:spcPts val="0"/>
              </a:spcBef>
              <a:buNone/>
              <a:defRPr b="0" i="0" sz="1550">
                <a:solidFill>
                  <a:srgbClr val="1C7CDB"/>
                </a:solidFill>
                <a:latin typeface="Helvetica Neue"/>
                <a:ea typeface="Helvetica Neue"/>
                <a:cs typeface="Helvetica Neue"/>
                <a:sym typeface="Helvetica Neue"/>
              </a:defRPr>
            </a:lvl5pPr>
            <a:lvl6pPr indent="0" lvl="5" marL="160020">
              <a:lnSpc>
                <a:spcPct val="116774"/>
              </a:lnSpc>
              <a:spcBef>
                <a:spcPts val="0"/>
              </a:spcBef>
              <a:buNone/>
              <a:defRPr b="0" i="0" sz="1550">
                <a:solidFill>
                  <a:srgbClr val="1C7CDB"/>
                </a:solidFill>
                <a:latin typeface="Helvetica Neue"/>
                <a:ea typeface="Helvetica Neue"/>
                <a:cs typeface="Helvetica Neue"/>
                <a:sym typeface="Helvetica Neue"/>
              </a:defRPr>
            </a:lvl6pPr>
            <a:lvl7pPr indent="0" lvl="6" marL="160020">
              <a:lnSpc>
                <a:spcPct val="116774"/>
              </a:lnSpc>
              <a:spcBef>
                <a:spcPts val="0"/>
              </a:spcBef>
              <a:buNone/>
              <a:defRPr b="0" i="0" sz="1550">
                <a:solidFill>
                  <a:srgbClr val="1C7CDB"/>
                </a:solidFill>
                <a:latin typeface="Helvetica Neue"/>
                <a:ea typeface="Helvetica Neue"/>
                <a:cs typeface="Helvetica Neue"/>
                <a:sym typeface="Helvetica Neue"/>
              </a:defRPr>
            </a:lvl7pPr>
            <a:lvl8pPr indent="0" lvl="7" marL="160020">
              <a:lnSpc>
                <a:spcPct val="116774"/>
              </a:lnSpc>
              <a:spcBef>
                <a:spcPts val="0"/>
              </a:spcBef>
              <a:buNone/>
              <a:defRPr b="0" i="0" sz="1550">
                <a:solidFill>
                  <a:srgbClr val="1C7CDB"/>
                </a:solidFill>
                <a:latin typeface="Helvetica Neue"/>
                <a:ea typeface="Helvetica Neue"/>
                <a:cs typeface="Helvetica Neue"/>
                <a:sym typeface="Helvetica Neue"/>
              </a:defRPr>
            </a:lvl8pPr>
            <a:lvl9pPr indent="0" lvl="8" marL="160020">
              <a:lnSpc>
                <a:spcPct val="116774"/>
              </a:lnSpc>
              <a:spcBef>
                <a:spcPts val="0"/>
              </a:spcBef>
              <a:buNone/>
              <a:defRPr b="0" i="0" sz="1550">
                <a:solidFill>
                  <a:srgbClr val="1C7CDB"/>
                </a:solidFill>
                <a:latin typeface="Helvetica Neue"/>
                <a:ea typeface="Helvetica Neue"/>
                <a:cs typeface="Helvetica Neue"/>
                <a:sym typeface="Helvetica Neue"/>
              </a:defRPr>
            </a:lvl9pPr>
          </a:lstStyle>
          <a:p>
            <a:pPr indent="0" lvl="0" marL="16002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4" name="Shape 34"/>
        <p:cNvGrpSpPr/>
        <p:nvPr/>
      </p:nvGrpSpPr>
      <p:grpSpPr>
        <a:xfrm>
          <a:off x="0" y="0"/>
          <a:ext cx="0" cy="0"/>
          <a:chOff x="0" y="0"/>
          <a:chExt cx="0" cy="0"/>
        </a:xfrm>
      </p:grpSpPr>
      <p:sp>
        <p:nvSpPr>
          <p:cNvPr id="35" name="Google Shape;35;p6"/>
          <p:cNvSpPr txBox="1"/>
          <p:nvPr>
            <p:ph type="ctrTitle"/>
          </p:nvPr>
        </p:nvSpPr>
        <p:spPr>
          <a:xfrm>
            <a:off x="914400" y="2125980"/>
            <a:ext cx="10363200" cy="144018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3650">
                <a:solidFill>
                  <a:srgbClr val="0A48CA"/>
                </a:solidFill>
                <a:latin typeface="Helvetica Neue"/>
                <a:ea typeface="Helvetica Neue"/>
                <a:cs typeface="Helvetica Neue"/>
                <a:sym typeface="Helvetica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6"/>
          <p:cNvSpPr txBox="1"/>
          <p:nvPr>
            <p:ph idx="1" type="subTitle"/>
          </p:nvPr>
        </p:nvSpPr>
        <p:spPr>
          <a:xfrm>
            <a:off x="1828800" y="3840480"/>
            <a:ext cx="8534400" cy="1714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2000">
                <a:solidFill>
                  <a:srgbClr val="292929"/>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6"/>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lvl1pPr indent="0" lvl="0" marL="160020">
              <a:lnSpc>
                <a:spcPct val="116774"/>
              </a:lnSpc>
              <a:spcBef>
                <a:spcPts val="0"/>
              </a:spcBef>
              <a:buNone/>
              <a:defRPr b="0" i="0" sz="1550">
                <a:solidFill>
                  <a:srgbClr val="1C7CDB"/>
                </a:solidFill>
                <a:latin typeface="Helvetica Neue"/>
                <a:ea typeface="Helvetica Neue"/>
                <a:cs typeface="Helvetica Neue"/>
                <a:sym typeface="Helvetica Neue"/>
              </a:defRPr>
            </a:lvl1pPr>
            <a:lvl2pPr indent="0" lvl="1" marL="160020">
              <a:lnSpc>
                <a:spcPct val="116774"/>
              </a:lnSpc>
              <a:spcBef>
                <a:spcPts val="0"/>
              </a:spcBef>
              <a:buNone/>
              <a:defRPr b="0" i="0" sz="1550">
                <a:solidFill>
                  <a:srgbClr val="1C7CDB"/>
                </a:solidFill>
                <a:latin typeface="Helvetica Neue"/>
                <a:ea typeface="Helvetica Neue"/>
                <a:cs typeface="Helvetica Neue"/>
                <a:sym typeface="Helvetica Neue"/>
              </a:defRPr>
            </a:lvl2pPr>
            <a:lvl3pPr indent="0" lvl="2" marL="160020">
              <a:lnSpc>
                <a:spcPct val="116774"/>
              </a:lnSpc>
              <a:spcBef>
                <a:spcPts val="0"/>
              </a:spcBef>
              <a:buNone/>
              <a:defRPr b="0" i="0" sz="1550">
                <a:solidFill>
                  <a:srgbClr val="1C7CDB"/>
                </a:solidFill>
                <a:latin typeface="Helvetica Neue"/>
                <a:ea typeface="Helvetica Neue"/>
                <a:cs typeface="Helvetica Neue"/>
                <a:sym typeface="Helvetica Neue"/>
              </a:defRPr>
            </a:lvl3pPr>
            <a:lvl4pPr indent="0" lvl="3" marL="160020">
              <a:lnSpc>
                <a:spcPct val="116774"/>
              </a:lnSpc>
              <a:spcBef>
                <a:spcPts val="0"/>
              </a:spcBef>
              <a:buNone/>
              <a:defRPr b="0" i="0" sz="1550">
                <a:solidFill>
                  <a:srgbClr val="1C7CDB"/>
                </a:solidFill>
                <a:latin typeface="Helvetica Neue"/>
                <a:ea typeface="Helvetica Neue"/>
                <a:cs typeface="Helvetica Neue"/>
                <a:sym typeface="Helvetica Neue"/>
              </a:defRPr>
            </a:lvl4pPr>
            <a:lvl5pPr indent="0" lvl="4" marL="160020">
              <a:lnSpc>
                <a:spcPct val="116774"/>
              </a:lnSpc>
              <a:spcBef>
                <a:spcPts val="0"/>
              </a:spcBef>
              <a:buNone/>
              <a:defRPr b="0" i="0" sz="1550">
                <a:solidFill>
                  <a:srgbClr val="1C7CDB"/>
                </a:solidFill>
                <a:latin typeface="Helvetica Neue"/>
                <a:ea typeface="Helvetica Neue"/>
                <a:cs typeface="Helvetica Neue"/>
                <a:sym typeface="Helvetica Neue"/>
              </a:defRPr>
            </a:lvl5pPr>
            <a:lvl6pPr indent="0" lvl="5" marL="160020">
              <a:lnSpc>
                <a:spcPct val="116774"/>
              </a:lnSpc>
              <a:spcBef>
                <a:spcPts val="0"/>
              </a:spcBef>
              <a:buNone/>
              <a:defRPr b="0" i="0" sz="1550">
                <a:solidFill>
                  <a:srgbClr val="1C7CDB"/>
                </a:solidFill>
                <a:latin typeface="Helvetica Neue"/>
                <a:ea typeface="Helvetica Neue"/>
                <a:cs typeface="Helvetica Neue"/>
                <a:sym typeface="Helvetica Neue"/>
              </a:defRPr>
            </a:lvl6pPr>
            <a:lvl7pPr indent="0" lvl="6" marL="160020">
              <a:lnSpc>
                <a:spcPct val="116774"/>
              </a:lnSpc>
              <a:spcBef>
                <a:spcPts val="0"/>
              </a:spcBef>
              <a:buNone/>
              <a:defRPr b="0" i="0" sz="1550">
                <a:solidFill>
                  <a:srgbClr val="1C7CDB"/>
                </a:solidFill>
                <a:latin typeface="Helvetica Neue"/>
                <a:ea typeface="Helvetica Neue"/>
                <a:cs typeface="Helvetica Neue"/>
                <a:sym typeface="Helvetica Neue"/>
              </a:defRPr>
            </a:lvl7pPr>
            <a:lvl8pPr indent="0" lvl="7" marL="160020">
              <a:lnSpc>
                <a:spcPct val="116774"/>
              </a:lnSpc>
              <a:spcBef>
                <a:spcPts val="0"/>
              </a:spcBef>
              <a:buNone/>
              <a:defRPr b="0" i="0" sz="1550">
                <a:solidFill>
                  <a:srgbClr val="1C7CDB"/>
                </a:solidFill>
                <a:latin typeface="Helvetica Neue"/>
                <a:ea typeface="Helvetica Neue"/>
                <a:cs typeface="Helvetica Neue"/>
                <a:sym typeface="Helvetica Neue"/>
              </a:defRPr>
            </a:lvl8pPr>
            <a:lvl9pPr indent="0" lvl="8" marL="160020">
              <a:lnSpc>
                <a:spcPct val="116774"/>
              </a:lnSpc>
              <a:spcBef>
                <a:spcPts val="0"/>
              </a:spcBef>
              <a:buNone/>
              <a:defRPr b="0" i="0" sz="1550">
                <a:solidFill>
                  <a:srgbClr val="1C7CDB"/>
                </a:solidFill>
                <a:latin typeface="Helvetica Neue"/>
                <a:ea typeface="Helvetica Neue"/>
                <a:cs typeface="Helvetica Neue"/>
                <a:sym typeface="Helvetica Neue"/>
              </a:defRPr>
            </a:lvl9pPr>
          </a:lstStyle>
          <a:p>
            <a:pPr indent="0" lvl="0" marL="16002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0" y="0"/>
            <a:ext cx="12187239" cy="6858000"/>
          </a:xfrm>
          <a:prstGeom prst="rect">
            <a:avLst/>
          </a:prstGeom>
          <a:noFill/>
          <a:ln>
            <a:noFill/>
          </a:ln>
        </p:spPr>
      </p:pic>
      <p:sp>
        <p:nvSpPr>
          <p:cNvPr id="7" name="Google Shape;7;p1"/>
          <p:cNvSpPr txBox="1"/>
          <p:nvPr>
            <p:ph type="title"/>
          </p:nvPr>
        </p:nvSpPr>
        <p:spPr>
          <a:xfrm>
            <a:off x="849312" y="412368"/>
            <a:ext cx="10493375" cy="63246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0" i="0" sz="3650" u="none" cap="none" strike="noStrike">
                <a:solidFill>
                  <a:srgbClr val="0A48CA"/>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
          <p:cNvSpPr txBox="1"/>
          <p:nvPr>
            <p:ph idx="1" type="body"/>
          </p:nvPr>
        </p:nvSpPr>
        <p:spPr>
          <a:xfrm>
            <a:off x="849312" y="1511617"/>
            <a:ext cx="10333990" cy="2957829"/>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400"/>
              <a:buNone/>
              <a:defRPr b="0" i="0" sz="2000" u="none" cap="none" strike="noStrike">
                <a:solidFill>
                  <a:srgbClr val="292929"/>
                </a:solidFill>
                <a:latin typeface="Calibri"/>
                <a:ea typeface="Calibri"/>
                <a:cs typeface="Calibri"/>
                <a:sym typeface="Calibri"/>
              </a:defRPr>
            </a:lvl1pPr>
            <a:lvl2pPr indent="-228600" lvl="1" marL="914400" marR="0" rtl="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9" name="Google Shape;9;p1"/>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sz="1800">
                <a:solidFill>
                  <a:srgbClr val="888888"/>
                </a:solidFi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 name="Google Shape;10;p1"/>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sz="1800">
                <a:solidFill>
                  <a:srgbClr val="888888"/>
                </a:solidFi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lvl1pPr indent="0" lvl="0" marL="160020">
              <a:lnSpc>
                <a:spcPct val="116774"/>
              </a:lnSpc>
              <a:spcBef>
                <a:spcPts val="0"/>
              </a:spcBef>
              <a:buNone/>
              <a:defRPr b="0" i="0" sz="1550">
                <a:solidFill>
                  <a:srgbClr val="1C7CDB"/>
                </a:solidFill>
                <a:latin typeface="Helvetica Neue"/>
                <a:ea typeface="Helvetica Neue"/>
                <a:cs typeface="Helvetica Neue"/>
                <a:sym typeface="Helvetica Neue"/>
              </a:defRPr>
            </a:lvl1pPr>
            <a:lvl2pPr indent="0" lvl="1" marL="160020">
              <a:lnSpc>
                <a:spcPct val="116774"/>
              </a:lnSpc>
              <a:spcBef>
                <a:spcPts val="0"/>
              </a:spcBef>
              <a:buNone/>
              <a:defRPr b="0" i="0" sz="1550">
                <a:solidFill>
                  <a:srgbClr val="1C7CDB"/>
                </a:solidFill>
                <a:latin typeface="Helvetica Neue"/>
                <a:ea typeface="Helvetica Neue"/>
                <a:cs typeface="Helvetica Neue"/>
                <a:sym typeface="Helvetica Neue"/>
              </a:defRPr>
            </a:lvl2pPr>
            <a:lvl3pPr indent="0" lvl="2" marL="160020">
              <a:lnSpc>
                <a:spcPct val="116774"/>
              </a:lnSpc>
              <a:spcBef>
                <a:spcPts val="0"/>
              </a:spcBef>
              <a:buNone/>
              <a:defRPr b="0" i="0" sz="1550">
                <a:solidFill>
                  <a:srgbClr val="1C7CDB"/>
                </a:solidFill>
                <a:latin typeface="Helvetica Neue"/>
                <a:ea typeface="Helvetica Neue"/>
                <a:cs typeface="Helvetica Neue"/>
                <a:sym typeface="Helvetica Neue"/>
              </a:defRPr>
            </a:lvl3pPr>
            <a:lvl4pPr indent="0" lvl="3" marL="160020">
              <a:lnSpc>
                <a:spcPct val="116774"/>
              </a:lnSpc>
              <a:spcBef>
                <a:spcPts val="0"/>
              </a:spcBef>
              <a:buNone/>
              <a:defRPr b="0" i="0" sz="1550">
                <a:solidFill>
                  <a:srgbClr val="1C7CDB"/>
                </a:solidFill>
                <a:latin typeface="Helvetica Neue"/>
                <a:ea typeface="Helvetica Neue"/>
                <a:cs typeface="Helvetica Neue"/>
                <a:sym typeface="Helvetica Neue"/>
              </a:defRPr>
            </a:lvl4pPr>
            <a:lvl5pPr indent="0" lvl="4" marL="160020">
              <a:lnSpc>
                <a:spcPct val="116774"/>
              </a:lnSpc>
              <a:spcBef>
                <a:spcPts val="0"/>
              </a:spcBef>
              <a:buNone/>
              <a:defRPr b="0" i="0" sz="1550">
                <a:solidFill>
                  <a:srgbClr val="1C7CDB"/>
                </a:solidFill>
                <a:latin typeface="Helvetica Neue"/>
                <a:ea typeface="Helvetica Neue"/>
                <a:cs typeface="Helvetica Neue"/>
                <a:sym typeface="Helvetica Neue"/>
              </a:defRPr>
            </a:lvl5pPr>
            <a:lvl6pPr indent="0" lvl="5" marL="160020">
              <a:lnSpc>
                <a:spcPct val="116774"/>
              </a:lnSpc>
              <a:spcBef>
                <a:spcPts val="0"/>
              </a:spcBef>
              <a:buNone/>
              <a:defRPr b="0" i="0" sz="1550">
                <a:solidFill>
                  <a:srgbClr val="1C7CDB"/>
                </a:solidFill>
                <a:latin typeface="Helvetica Neue"/>
                <a:ea typeface="Helvetica Neue"/>
                <a:cs typeface="Helvetica Neue"/>
                <a:sym typeface="Helvetica Neue"/>
              </a:defRPr>
            </a:lvl6pPr>
            <a:lvl7pPr indent="0" lvl="6" marL="160020">
              <a:lnSpc>
                <a:spcPct val="116774"/>
              </a:lnSpc>
              <a:spcBef>
                <a:spcPts val="0"/>
              </a:spcBef>
              <a:buNone/>
              <a:defRPr b="0" i="0" sz="1550">
                <a:solidFill>
                  <a:srgbClr val="1C7CDB"/>
                </a:solidFill>
                <a:latin typeface="Helvetica Neue"/>
                <a:ea typeface="Helvetica Neue"/>
                <a:cs typeface="Helvetica Neue"/>
                <a:sym typeface="Helvetica Neue"/>
              </a:defRPr>
            </a:lvl7pPr>
            <a:lvl8pPr indent="0" lvl="7" marL="160020">
              <a:lnSpc>
                <a:spcPct val="116774"/>
              </a:lnSpc>
              <a:spcBef>
                <a:spcPts val="0"/>
              </a:spcBef>
              <a:buNone/>
              <a:defRPr b="0" i="0" sz="1550">
                <a:solidFill>
                  <a:srgbClr val="1C7CDB"/>
                </a:solidFill>
                <a:latin typeface="Helvetica Neue"/>
                <a:ea typeface="Helvetica Neue"/>
                <a:cs typeface="Helvetica Neue"/>
                <a:sym typeface="Helvetica Neue"/>
              </a:defRPr>
            </a:lvl8pPr>
            <a:lvl9pPr indent="0" lvl="8" marL="160020">
              <a:lnSpc>
                <a:spcPct val="116774"/>
              </a:lnSpc>
              <a:spcBef>
                <a:spcPts val="0"/>
              </a:spcBef>
              <a:buNone/>
              <a:defRPr b="0" i="0" sz="1550">
                <a:solidFill>
                  <a:srgbClr val="1C7CDB"/>
                </a:solidFill>
                <a:latin typeface="Helvetica Neue"/>
                <a:ea typeface="Helvetica Neue"/>
                <a:cs typeface="Helvetica Neue"/>
                <a:sym typeface="Helvetica Neue"/>
              </a:defRPr>
            </a:lvl9pPr>
          </a:lstStyle>
          <a:p>
            <a:pPr indent="0" lvl="0" marL="160020" rtl="0" algn="l">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9.jp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8.jpg"/><Relationship Id="rId5"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15.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12.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7.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6.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6.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13.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1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18.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image" Target="../media/image27.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2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3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24.jpg"/><Relationship Id="rId4" Type="http://schemas.openxmlformats.org/officeDocument/2006/relationships/image" Target="../media/image19.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3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 Id="rId3" Type="http://schemas.openxmlformats.org/officeDocument/2006/relationships/image" Target="../media/image2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2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8.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32.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3.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28.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3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3" name="Shape 43"/>
        <p:cNvGrpSpPr/>
        <p:nvPr/>
      </p:nvGrpSpPr>
      <p:grpSpPr>
        <a:xfrm>
          <a:off x="0" y="0"/>
          <a:ext cx="0" cy="0"/>
          <a:chOff x="0" y="0"/>
          <a:chExt cx="0" cy="0"/>
        </a:xfrm>
      </p:grpSpPr>
      <p:pic>
        <p:nvPicPr>
          <p:cNvPr id="44" name="Google Shape;44;p7"/>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5" name="Google Shape;45;p7"/>
          <p:cNvSpPr txBox="1"/>
          <p:nvPr/>
        </p:nvSpPr>
        <p:spPr>
          <a:xfrm>
            <a:off x="968050" y="4819321"/>
            <a:ext cx="2349600" cy="629400"/>
          </a:xfrm>
          <a:prstGeom prst="rect">
            <a:avLst/>
          </a:prstGeom>
          <a:noFill/>
          <a:ln>
            <a:noFill/>
          </a:ln>
        </p:spPr>
        <p:txBody>
          <a:bodyPr anchorCtr="0" anchor="t" bIns="0" lIns="0" spcFirstLastPara="1" rIns="0" wrap="square" tIns="27300">
            <a:spAutoFit/>
          </a:bodyPr>
          <a:lstStyle/>
          <a:p>
            <a:pPr indent="0" lvl="0" marL="12700" marR="5080" rtl="0" algn="l">
              <a:lnSpc>
                <a:spcPct val="117222"/>
              </a:lnSpc>
              <a:spcBef>
                <a:spcPts val="0"/>
              </a:spcBef>
              <a:spcAft>
                <a:spcPts val="0"/>
              </a:spcAft>
              <a:buNone/>
            </a:pPr>
            <a:r>
              <a:rPr lang="en-US" sz="1800">
                <a:solidFill>
                  <a:srgbClr val="E7E6E6"/>
                </a:solidFill>
                <a:latin typeface="Helvetica Neue"/>
                <a:ea typeface="Helvetica Neue"/>
                <a:cs typeface="Helvetica Neue"/>
                <a:sym typeface="Helvetica Neue"/>
              </a:rPr>
              <a:t>Name: Daniyal Sheikh Date: 13 July 2025</a:t>
            </a:r>
            <a:endParaRPr sz="1800">
              <a:latin typeface="Helvetica Neue"/>
              <a:ea typeface="Helvetica Neue"/>
              <a:cs typeface="Helvetica Neue"/>
              <a:sym typeface="Helvetica Neue"/>
            </a:endParaRPr>
          </a:p>
        </p:txBody>
      </p:sp>
      <p:pic>
        <p:nvPicPr>
          <p:cNvPr id="46" name="Google Shape;46;p7"/>
          <p:cNvPicPr preferRelativeResize="0"/>
          <p:nvPr/>
        </p:nvPicPr>
        <p:blipFill rotWithShape="1">
          <a:blip r:embed="rId4">
            <a:alphaModFix/>
          </a:blip>
          <a:srcRect b="0" l="0" r="0" t="0"/>
          <a:stretch/>
        </p:blipFill>
        <p:spPr>
          <a:xfrm>
            <a:off x="885825" y="676275"/>
            <a:ext cx="2105025" cy="628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6"/>
          <p:cNvSpPr txBox="1"/>
          <p:nvPr/>
        </p:nvSpPr>
        <p:spPr>
          <a:xfrm>
            <a:off x="1002030" y="1448815"/>
            <a:ext cx="2393315" cy="265430"/>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550">
                <a:solidFill>
                  <a:srgbClr val="292929"/>
                </a:solidFill>
                <a:latin typeface="Calibri"/>
                <a:ea typeface="Calibri"/>
                <a:cs typeface="Calibri"/>
                <a:sym typeface="Calibri"/>
              </a:rPr>
              <a:t>Step 1: Initiate Web Scraping</a:t>
            </a:r>
            <a:endParaRPr sz="1550">
              <a:latin typeface="Calibri"/>
              <a:ea typeface="Calibri"/>
              <a:cs typeface="Calibri"/>
              <a:sym typeface="Calibri"/>
            </a:endParaRPr>
          </a:p>
        </p:txBody>
      </p:sp>
      <p:sp>
        <p:nvSpPr>
          <p:cNvPr id="187" name="Google Shape;187;p16"/>
          <p:cNvSpPr txBox="1"/>
          <p:nvPr/>
        </p:nvSpPr>
        <p:spPr>
          <a:xfrm>
            <a:off x="1002030" y="1734502"/>
            <a:ext cx="4747260" cy="3700145"/>
          </a:xfrm>
          <a:prstGeom prst="rect">
            <a:avLst/>
          </a:prstGeom>
          <a:noFill/>
          <a:ln>
            <a:noFill/>
          </a:ln>
        </p:spPr>
        <p:txBody>
          <a:bodyPr anchorCtr="0" anchor="t" bIns="0" lIns="0" spcFirstLastPara="1" rIns="0" wrap="square" tIns="36825">
            <a:spAutoFit/>
          </a:bodyPr>
          <a:lstStyle/>
          <a:p>
            <a:pPr indent="-227329" lvl="0" marL="696595" marR="511809" rtl="0" algn="l">
              <a:lnSpc>
                <a:spcPct val="111612"/>
              </a:lnSpc>
              <a:spcBef>
                <a:spcPts val="0"/>
              </a:spcBef>
              <a:spcAft>
                <a:spcPts val="0"/>
              </a:spcAft>
              <a:buClr>
                <a:srgbClr val="292929"/>
              </a:buClr>
              <a:buSzPts val="1550"/>
              <a:buFont typeface="Courier New"/>
              <a:buChar char="o"/>
            </a:pPr>
            <a:r>
              <a:rPr lang="en-US" sz="1550">
                <a:solidFill>
                  <a:srgbClr val="292929"/>
                </a:solidFill>
                <a:latin typeface="Calibri"/>
                <a:ea typeface="Calibri"/>
                <a:cs typeface="Calibri"/>
                <a:sym typeface="Calibri"/>
              </a:rPr>
              <a:t>Use Python's `requests` library to fetch the 	HTML content of the Wikipedia page.</a:t>
            </a:r>
            <a:endParaRPr sz="1550">
              <a:latin typeface="Calibri"/>
              <a:ea typeface="Calibri"/>
              <a:cs typeface="Calibri"/>
              <a:sym typeface="Calibri"/>
            </a:endParaRPr>
          </a:p>
          <a:p>
            <a:pPr indent="-227329" lvl="0" marL="697230" rtl="0" algn="l">
              <a:lnSpc>
                <a:spcPct val="115806"/>
              </a:lnSpc>
              <a:spcBef>
                <a:spcPts val="355"/>
              </a:spcBef>
              <a:spcAft>
                <a:spcPts val="0"/>
              </a:spcAft>
              <a:buClr>
                <a:srgbClr val="292929"/>
              </a:buClr>
              <a:buSzPts val="1550"/>
              <a:buFont typeface="Courier New"/>
              <a:buChar char="o"/>
            </a:pPr>
            <a:r>
              <a:rPr lang="en-US" sz="1550">
                <a:solidFill>
                  <a:srgbClr val="292929"/>
                </a:solidFill>
                <a:latin typeface="Calibri"/>
                <a:ea typeface="Calibri"/>
                <a:cs typeface="Calibri"/>
                <a:sym typeface="Calibri"/>
              </a:rPr>
              <a:t>Target URL:</a:t>
            </a:r>
            <a:endParaRPr sz="1550">
              <a:latin typeface="Calibri"/>
              <a:ea typeface="Calibri"/>
              <a:cs typeface="Calibri"/>
              <a:sym typeface="Calibri"/>
            </a:endParaRPr>
          </a:p>
          <a:p>
            <a:pPr indent="0" lvl="0" marL="698500" marR="5080" rtl="0" algn="l">
              <a:lnSpc>
                <a:spcPct val="111612"/>
              </a:lnSpc>
              <a:spcBef>
                <a:spcPts val="100"/>
              </a:spcBef>
              <a:spcAft>
                <a:spcPts val="0"/>
              </a:spcAft>
              <a:buNone/>
            </a:pPr>
            <a:r>
              <a:rPr lang="en-US" sz="1550">
                <a:solidFill>
                  <a:srgbClr val="292929"/>
                </a:solidFill>
                <a:latin typeface="Calibri"/>
                <a:ea typeface="Calibri"/>
                <a:cs typeface="Calibri"/>
                <a:sym typeface="Calibri"/>
              </a:rPr>
              <a:t>`https://en.wikipedia.org/wiki/List_of_Falcon_9_ and_Falcon_Heavy_launches`</a:t>
            </a:r>
            <a:endParaRPr sz="1550">
              <a:latin typeface="Calibri"/>
              <a:ea typeface="Calibri"/>
              <a:cs typeface="Calibri"/>
              <a:sym typeface="Calibri"/>
            </a:endParaRPr>
          </a:p>
          <a:p>
            <a:pPr indent="0" lvl="0" marL="12700" rtl="0" algn="l">
              <a:lnSpc>
                <a:spcPct val="100000"/>
              </a:lnSpc>
              <a:spcBef>
                <a:spcPts val="805"/>
              </a:spcBef>
              <a:spcAft>
                <a:spcPts val="0"/>
              </a:spcAft>
              <a:buNone/>
            </a:pPr>
            <a:r>
              <a:rPr lang="en-US" sz="1550">
                <a:solidFill>
                  <a:srgbClr val="292929"/>
                </a:solidFill>
                <a:latin typeface="Calibri"/>
                <a:ea typeface="Calibri"/>
                <a:cs typeface="Calibri"/>
                <a:sym typeface="Calibri"/>
              </a:rPr>
              <a:t>Step 2: Parse HTML Content</a:t>
            </a:r>
            <a:endParaRPr sz="1550">
              <a:latin typeface="Calibri"/>
              <a:ea typeface="Calibri"/>
              <a:cs typeface="Calibri"/>
              <a:sym typeface="Calibri"/>
            </a:endParaRPr>
          </a:p>
          <a:p>
            <a:pPr indent="-227329" lvl="0" marL="697230" rtl="0" algn="l">
              <a:lnSpc>
                <a:spcPct val="100000"/>
              </a:lnSpc>
              <a:spcBef>
                <a:spcPts val="395"/>
              </a:spcBef>
              <a:spcAft>
                <a:spcPts val="0"/>
              </a:spcAft>
              <a:buClr>
                <a:srgbClr val="292929"/>
              </a:buClr>
              <a:buSzPts val="1550"/>
              <a:buFont typeface="Courier New"/>
              <a:buChar char="o"/>
            </a:pPr>
            <a:r>
              <a:rPr lang="en-US" sz="1550">
                <a:solidFill>
                  <a:srgbClr val="292929"/>
                </a:solidFill>
                <a:latin typeface="Calibri"/>
                <a:ea typeface="Calibri"/>
                <a:cs typeface="Calibri"/>
                <a:sym typeface="Calibri"/>
              </a:rPr>
              <a:t>Use `BeautifulSoup` to parse the HTML content.</a:t>
            </a:r>
            <a:endParaRPr sz="1550">
              <a:latin typeface="Calibri"/>
              <a:ea typeface="Calibri"/>
              <a:cs typeface="Calibri"/>
              <a:sym typeface="Calibri"/>
            </a:endParaRPr>
          </a:p>
          <a:p>
            <a:pPr indent="-227329" lvl="0" marL="696595" marR="509905" rtl="0" algn="l">
              <a:lnSpc>
                <a:spcPct val="111612"/>
              </a:lnSpc>
              <a:spcBef>
                <a:spcPts val="560"/>
              </a:spcBef>
              <a:spcAft>
                <a:spcPts val="0"/>
              </a:spcAft>
              <a:buClr>
                <a:srgbClr val="292929"/>
              </a:buClr>
              <a:buSzPts val="1550"/>
              <a:buFont typeface="Courier New"/>
              <a:buChar char="o"/>
            </a:pPr>
            <a:r>
              <a:rPr lang="en-US" sz="1550">
                <a:solidFill>
                  <a:srgbClr val="292929"/>
                </a:solidFill>
                <a:latin typeface="Calibri"/>
                <a:ea typeface="Calibri"/>
                <a:cs typeface="Calibri"/>
                <a:sym typeface="Calibri"/>
              </a:rPr>
              <a:t>Extract the HTML table containing Falcon 9 	launch records.</a:t>
            </a:r>
            <a:endParaRPr sz="1550">
              <a:latin typeface="Calibri"/>
              <a:ea typeface="Calibri"/>
              <a:cs typeface="Calibri"/>
              <a:sym typeface="Calibri"/>
            </a:endParaRPr>
          </a:p>
          <a:p>
            <a:pPr indent="0" lvl="0" marL="12700" rtl="0" algn="l">
              <a:lnSpc>
                <a:spcPct val="100000"/>
              </a:lnSpc>
              <a:spcBef>
                <a:spcPts val="800"/>
              </a:spcBef>
              <a:spcAft>
                <a:spcPts val="0"/>
              </a:spcAft>
              <a:buNone/>
            </a:pPr>
            <a:r>
              <a:rPr lang="en-US" sz="1550">
                <a:solidFill>
                  <a:srgbClr val="292929"/>
                </a:solidFill>
                <a:latin typeface="Calibri"/>
                <a:ea typeface="Calibri"/>
                <a:cs typeface="Calibri"/>
                <a:sym typeface="Calibri"/>
              </a:rPr>
              <a:t>Step 3: Convert to DataFrame</a:t>
            </a:r>
            <a:endParaRPr sz="1550">
              <a:latin typeface="Calibri"/>
              <a:ea typeface="Calibri"/>
              <a:cs typeface="Calibri"/>
              <a:sym typeface="Calibri"/>
            </a:endParaRPr>
          </a:p>
          <a:p>
            <a:pPr indent="-227965" lvl="0" marL="697230" marR="83820" rtl="0" algn="l">
              <a:lnSpc>
                <a:spcPct val="111612"/>
              </a:lnSpc>
              <a:spcBef>
                <a:spcPts val="565"/>
              </a:spcBef>
              <a:spcAft>
                <a:spcPts val="0"/>
              </a:spcAft>
              <a:buClr>
                <a:srgbClr val="292929"/>
              </a:buClr>
              <a:buSzPts val="1550"/>
              <a:buFont typeface="Courier New"/>
              <a:buChar char="o"/>
            </a:pPr>
            <a:r>
              <a:rPr lang="en-US" sz="1550">
                <a:solidFill>
                  <a:srgbClr val="292929"/>
                </a:solidFill>
                <a:latin typeface="Calibri"/>
                <a:ea typeface="Calibri"/>
                <a:cs typeface="Calibri"/>
                <a:sym typeface="Calibri"/>
              </a:rPr>
              <a:t>Convert the extracted HTML table into a pandas 	DataFrame.</a:t>
            </a:r>
            <a:endParaRPr sz="1550">
              <a:latin typeface="Calibri"/>
              <a:ea typeface="Calibri"/>
              <a:cs typeface="Calibri"/>
              <a:sym typeface="Calibri"/>
            </a:endParaRPr>
          </a:p>
          <a:p>
            <a:pPr indent="-227329" lvl="0" marL="696595" marR="120014" rtl="0" algn="l">
              <a:lnSpc>
                <a:spcPct val="111612"/>
              </a:lnSpc>
              <a:spcBef>
                <a:spcPts val="520"/>
              </a:spcBef>
              <a:spcAft>
                <a:spcPts val="0"/>
              </a:spcAft>
              <a:buClr>
                <a:srgbClr val="292929"/>
              </a:buClr>
              <a:buSzPts val="1550"/>
              <a:buFont typeface="Courier New"/>
              <a:buChar char="o"/>
            </a:pPr>
            <a:r>
              <a:rPr lang="en-US" sz="1550">
                <a:solidFill>
                  <a:srgbClr val="292929"/>
                </a:solidFill>
                <a:latin typeface="Calibri"/>
                <a:ea typeface="Calibri"/>
                <a:cs typeface="Calibri"/>
                <a:sym typeface="Calibri"/>
              </a:rPr>
              <a:t>Clean and format the DataFrame, ensuring data 	consistency.</a:t>
            </a:r>
            <a:endParaRPr sz="1550">
              <a:latin typeface="Calibri"/>
              <a:ea typeface="Calibri"/>
              <a:cs typeface="Calibri"/>
              <a:sym typeface="Calibri"/>
            </a:endParaRPr>
          </a:p>
        </p:txBody>
      </p:sp>
      <p:sp>
        <p:nvSpPr>
          <p:cNvPr id="188" name="Google Shape;188;p16"/>
          <p:cNvSpPr txBox="1"/>
          <p:nvPr>
            <p:ph type="title"/>
          </p:nvPr>
        </p:nvSpPr>
        <p:spPr>
          <a:xfrm>
            <a:off x="1002023" y="573400"/>
            <a:ext cx="76992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Data Collection - Scraping</a:t>
            </a:r>
            <a:endParaRPr/>
          </a:p>
        </p:txBody>
      </p:sp>
      <p:grpSp>
        <p:nvGrpSpPr>
          <p:cNvPr id="189" name="Google Shape;189;p16"/>
          <p:cNvGrpSpPr/>
          <p:nvPr/>
        </p:nvGrpSpPr>
        <p:grpSpPr>
          <a:xfrm>
            <a:off x="6196076" y="1795462"/>
            <a:ext cx="5229225" cy="4238625"/>
            <a:chOff x="6196076" y="1795462"/>
            <a:chExt cx="5229225" cy="4238625"/>
          </a:xfrm>
        </p:grpSpPr>
        <p:sp>
          <p:nvSpPr>
            <p:cNvPr id="190" name="Google Shape;190;p16"/>
            <p:cNvSpPr/>
            <p:nvPr/>
          </p:nvSpPr>
          <p:spPr>
            <a:xfrm>
              <a:off x="6196076" y="1795462"/>
              <a:ext cx="5229225" cy="4238625"/>
            </a:xfrm>
            <a:custGeom>
              <a:rect b="b" l="l" r="r" t="t"/>
              <a:pathLst>
                <a:path extrusionOk="0" h="4238625" w="5229225">
                  <a:moveTo>
                    <a:pt x="0" y="4238625"/>
                  </a:moveTo>
                  <a:lnTo>
                    <a:pt x="5229225" y="4238625"/>
                  </a:lnTo>
                  <a:lnTo>
                    <a:pt x="5229225" y="0"/>
                  </a:lnTo>
                  <a:lnTo>
                    <a:pt x="0" y="0"/>
                  </a:lnTo>
                  <a:lnTo>
                    <a:pt x="0" y="4238625"/>
                  </a:lnTo>
                  <a:close/>
                </a:path>
              </a:pathLst>
            </a:custGeom>
            <a:noFill/>
            <a:ln cap="flat" cmpd="sng" w="9525">
              <a:solidFill>
                <a:srgbClr val="0A48CA"/>
              </a:solidFill>
              <a:prstDash val="dash"/>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91" name="Google Shape;191;p16"/>
            <p:cNvSpPr/>
            <p:nvPr/>
          </p:nvSpPr>
          <p:spPr>
            <a:xfrm>
              <a:off x="6481826" y="1805050"/>
              <a:ext cx="1581150" cy="942975"/>
            </a:xfrm>
            <a:custGeom>
              <a:rect b="b" l="l" r="r" t="t"/>
              <a:pathLst>
                <a:path extrusionOk="0" h="942975" w="1581150">
                  <a:moveTo>
                    <a:pt x="1486789" y="0"/>
                  </a:moveTo>
                  <a:lnTo>
                    <a:pt x="94233" y="0"/>
                  </a:lnTo>
                  <a:lnTo>
                    <a:pt x="57542" y="7401"/>
                  </a:lnTo>
                  <a:lnTo>
                    <a:pt x="27590" y="27590"/>
                  </a:lnTo>
                  <a:lnTo>
                    <a:pt x="7401" y="57542"/>
                  </a:lnTo>
                  <a:lnTo>
                    <a:pt x="0" y="94234"/>
                  </a:lnTo>
                  <a:lnTo>
                    <a:pt x="0" y="848613"/>
                  </a:lnTo>
                  <a:lnTo>
                    <a:pt x="7401" y="885324"/>
                  </a:lnTo>
                  <a:lnTo>
                    <a:pt x="27590" y="915320"/>
                  </a:lnTo>
                  <a:lnTo>
                    <a:pt x="57542" y="935553"/>
                  </a:lnTo>
                  <a:lnTo>
                    <a:pt x="94233" y="942975"/>
                  </a:lnTo>
                  <a:lnTo>
                    <a:pt x="1486789" y="942975"/>
                  </a:lnTo>
                  <a:lnTo>
                    <a:pt x="1523499" y="935553"/>
                  </a:lnTo>
                  <a:lnTo>
                    <a:pt x="1553495" y="915320"/>
                  </a:lnTo>
                  <a:lnTo>
                    <a:pt x="1573728" y="885324"/>
                  </a:lnTo>
                  <a:lnTo>
                    <a:pt x="1581150" y="848613"/>
                  </a:lnTo>
                  <a:lnTo>
                    <a:pt x="1581150" y="94234"/>
                  </a:lnTo>
                  <a:lnTo>
                    <a:pt x="1573728" y="57542"/>
                  </a:lnTo>
                  <a:lnTo>
                    <a:pt x="1553495" y="27590"/>
                  </a:lnTo>
                  <a:lnTo>
                    <a:pt x="1523499" y="7401"/>
                  </a:lnTo>
                  <a:lnTo>
                    <a:pt x="148678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92" name="Google Shape;192;p16"/>
            <p:cNvSpPr/>
            <p:nvPr/>
          </p:nvSpPr>
          <p:spPr>
            <a:xfrm>
              <a:off x="6481826" y="1805050"/>
              <a:ext cx="1581150" cy="942975"/>
            </a:xfrm>
            <a:custGeom>
              <a:rect b="b" l="l" r="r" t="t"/>
              <a:pathLst>
                <a:path extrusionOk="0" h="942975" w="1581150">
                  <a:moveTo>
                    <a:pt x="0" y="94234"/>
                  </a:moveTo>
                  <a:lnTo>
                    <a:pt x="7401" y="57542"/>
                  </a:lnTo>
                  <a:lnTo>
                    <a:pt x="27590" y="27590"/>
                  </a:lnTo>
                  <a:lnTo>
                    <a:pt x="57542" y="7401"/>
                  </a:lnTo>
                  <a:lnTo>
                    <a:pt x="94233" y="0"/>
                  </a:lnTo>
                  <a:lnTo>
                    <a:pt x="1486789" y="0"/>
                  </a:lnTo>
                  <a:lnTo>
                    <a:pt x="1523499" y="7401"/>
                  </a:lnTo>
                  <a:lnTo>
                    <a:pt x="1553495" y="27590"/>
                  </a:lnTo>
                  <a:lnTo>
                    <a:pt x="1573728" y="57542"/>
                  </a:lnTo>
                  <a:lnTo>
                    <a:pt x="1581150" y="94234"/>
                  </a:lnTo>
                  <a:lnTo>
                    <a:pt x="1581150" y="848613"/>
                  </a:lnTo>
                  <a:lnTo>
                    <a:pt x="1573728" y="885324"/>
                  </a:lnTo>
                  <a:lnTo>
                    <a:pt x="1553495" y="915320"/>
                  </a:lnTo>
                  <a:lnTo>
                    <a:pt x="1523499" y="935553"/>
                  </a:lnTo>
                  <a:lnTo>
                    <a:pt x="1486789" y="942975"/>
                  </a:lnTo>
                  <a:lnTo>
                    <a:pt x="94233" y="942975"/>
                  </a:lnTo>
                  <a:lnTo>
                    <a:pt x="57542" y="935553"/>
                  </a:lnTo>
                  <a:lnTo>
                    <a:pt x="27590" y="915320"/>
                  </a:lnTo>
                  <a:lnTo>
                    <a:pt x="7401" y="885324"/>
                  </a:lnTo>
                  <a:lnTo>
                    <a:pt x="0" y="848613"/>
                  </a:lnTo>
                  <a:lnTo>
                    <a:pt x="0" y="94234"/>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93" name="Google Shape;193;p16"/>
          <p:cNvSpPr txBox="1"/>
          <p:nvPr/>
        </p:nvSpPr>
        <p:spPr>
          <a:xfrm>
            <a:off x="6594856" y="2052637"/>
            <a:ext cx="1339215" cy="401320"/>
          </a:xfrm>
          <a:prstGeom prst="rect">
            <a:avLst/>
          </a:prstGeom>
          <a:noFill/>
          <a:ln>
            <a:noFill/>
          </a:ln>
        </p:spPr>
        <p:txBody>
          <a:bodyPr anchorCtr="0" anchor="t" bIns="0" lIns="0" spcFirstLastPara="1" rIns="0" wrap="square" tIns="15875">
            <a:spAutoFit/>
          </a:bodyPr>
          <a:lstStyle/>
          <a:p>
            <a:pPr indent="0" lvl="0" marL="19050" rtl="0" algn="ctr">
              <a:lnSpc>
                <a:spcPct val="117200"/>
              </a:lnSpc>
              <a:spcBef>
                <a:spcPts val="0"/>
              </a:spcBef>
              <a:spcAft>
                <a:spcPts val="0"/>
              </a:spcAft>
              <a:buNone/>
            </a:pPr>
            <a:r>
              <a:rPr lang="en-US" sz="1250">
                <a:solidFill>
                  <a:srgbClr val="FFFFFF"/>
                </a:solidFill>
                <a:latin typeface="Calibri"/>
                <a:ea typeface="Calibri"/>
                <a:cs typeface="Calibri"/>
                <a:sym typeface="Calibri"/>
              </a:rPr>
              <a:t>Request Web</a:t>
            </a:r>
            <a:endParaRPr sz="1250">
              <a:latin typeface="Calibri"/>
              <a:ea typeface="Calibri"/>
              <a:cs typeface="Calibri"/>
              <a:sym typeface="Calibri"/>
            </a:endParaRPr>
          </a:p>
          <a:p>
            <a:pPr indent="0" lvl="0" marL="0" marR="5080" rtl="0" algn="ctr">
              <a:lnSpc>
                <a:spcPct val="117200"/>
              </a:lnSpc>
              <a:spcBef>
                <a:spcPts val="0"/>
              </a:spcBef>
              <a:spcAft>
                <a:spcPts val="0"/>
              </a:spcAft>
              <a:buNone/>
            </a:pPr>
            <a:r>
              <a:rPr lang="en-US" sz="1250">
                <a:solidFill>
                  <a:srgbClr val="FFFFFF"/>
                </a:solidFill>
                <a:latin typeface="Calibri"/>
                <a:ea typeface="Calibri"/>
                <a:cs typeface="Calibri"/>
                <a:sym typeface="Calibri"/>
              </a:rPr>
              <a:t>Page (requests.get)</a:t>
            </a:r>
            <a:endParaRPr sz="1250">
              <a:latin typeface="Calibri"/>
              <a:ea typeface="Calibri"/>
              <a:cs typeface="Calibri"/>
              <a:sym typeface="Calibri"/>
            </a:endParaRPr>
          </a:p>
        </p:txBody>
      </p:sp>
      <p:grpSp>
        <p:nvGrpSpPr>
          <p:cNvPr id="194" name="Google Shape;194;p16"/>
          <p:cNvGrpSpPr/>
          <p:nvPr/>
        </p:nvGrpSpPr>
        <p:grpSpPr>
          <a:xfrm>
            <a:off x="8201025" y="1805051"/>
            <a:ext cx="2081276" cy="942975"/>
            <a:chOff x="8201025" y="1805051"/>
            <a:chExt cx="2081276" cy="942975"/>
          </a:xfrm>
        </p:grpSpPr>
        <p:sp>
          <p:nvSpPr>
            <p:cNvPr id="195" name="Google Shape;195;p16"/>
            <p:cNvSpPr/>
            <p:nvPr/>
          </p:nvSpPr>
          <p:spPr>
            <a:xfrm>
              <a:off x="8201025" y="2076450"/>
              <a:ext cx="333375" cy="390525"/>
            </a:xfrm>
            <a:custGeom>
              <a:rect b="b" l="l" r="r" t="t"/>
              <a:pathLst>
                <a:path extrusionOk="0" h="390525" w="333375">
                  <a:moveTo>
                    <a:pt x="166750" y="0"/>
                  </a:moveTo>
                  <a:lnTo>
                    <a:pt x="166750" y="78104"/>
                  </a:lnTo>
                  <a:lnTo>
                    <a:pt x="0" y="78104"/>
                  </a:lnTo>
                  <a:lnTo>
                    <a:pt x="0" y="312420"/>
                  </a:lnTo>
                  <a:lnTo>
                    <a:pt x="166750" y="312420"/>
                  </a:lnTo>
                  <a:lnTo>
                    <a:pt x="166750" y="390525"/>
                  </a:lnTo>
                  <a:lnTo>
                    <a:pt x="333375" y="195199"/>
                  </a:lnTo>
                  <a:lnTo>
                    <a:pt x="16675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96" name="Google Shape;196;p16"/>
            <p:cNvSpPr/>
            <p:nvPr/>
          </p:nvSpPr>
          <p:spPr>
            <a:xfrm>
              <a:off x="8701151" y="1805051"/>
              <a:ext cx="1581150" cy="942975"/>
            </a:xfrm>
            <a:custGeom>
              <a:rect b="b" l="l" r="r" t="t"/>
              <a:pathLst>
                <a:path extrusionOk="0" h="942975" w="1581150">
                  <a:moveTo>
                    <a:pt x="1486789" y="0"/>
                  </a:moveTo>
                  <a:lnTo>
                    <a:pt x="94233" y="0"/>
                  </a:lnTo>
                  <a:lnTo>
                    <a:pt x="57542" y="7401"/>
                  </a:lnTo>
                  <a:lnTo>
                    <a:pt x="27590" y="27590"/>
                  </a:lnTo>
                  <a:lnTo>
                    <a:pt x="7401" y="57542"/>
                  </a:lnTo>
                  <a:lnTo>
                    <a:pt x="0" y="94234"/>
                  </a:lnTo>
                  <a:lnTo>
                    <a:pt x="0" y="848613"/>
                  </a:lnTo>
                  <a:lnTo>
                    <a:pt x="7401" y="885324"/>
                  </a:lnTo>
                  <a:lnTo>
                    <a:pt x="27590" y="915320"/>
                  </a:lnTo>
                  <a:lnTo>
                    <a:pt x="57542" y="935553"/>
                  </a:lnTo>
                  <a:lnTo>
                    <a:pt x="94233" y="942975"/>
                  </a:lnTo>
                  <a:lnTo>
                    <a:pt x="1486789" y="942975"/>
                  </a:lnTo>
                  <a:lnTo>
                    <a:pt x="1523499" y="935553"/>
                  </a:lnTo>
                  <a:lnTo>
                    <a:pt x="1553495" y="915320"/>
                  </a:lnTo>
                  <a:lnTo>
                    <a:pt x="1573728" y="885324"/>
                  </a:lnTo>
                  <a:lnTo>
                    <a:pt x="1581150" y="848613"/>
                  </a:lnTo>
                  <a:lnTo>
                    <a:pt x="1581150" y="94234"/>
                  </a:lnTo>
                  <a:lnTo>
                    <a:pt x="1573728" y="57542"/>
                  </a:lnTo>
                  <a:lnTo>
                    <a:pt x="1553495" y="27590"/>
                  </a:lnTo>
                  <a:lnTo>
                    <a:pt x="1523499" y="7401"/>
                  </a:lnTo>
                  <a:lnTo>
                    <a:pt x="148678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97" name="Google Shape;197;p16"/>
            <p:cNvSpPr/>
            <p:nvPr/>
          </p:nvSpPr>
          <p:spPr>
            <a:xfrm>
              <a:off x="8701151" y="1805051"/>
              <a:ext cx="1581150" cy="942975"/>
            </a:xfrm>
            <a:custGeom>
              <a:rect b="b" l="l" r="r" t="t"/>
              <a:pathLst>
                <a:path extrusionOk="0" h="942975" w="1581150">
                  <a:moveTo>
                    <a:pt x="0" y="94234"/>
                  </a:moveTo>
                  <a:lnTo>
                    <a:pt x="7401" y="57542"/>
                  </a:lnTo>
                  <a:lnTo>
                    <a:pt x="27590" y="27590"/>
                  </a:lnTo>
                  <a:lnTo>
                    <a:pt x="57542" y="7401"/>
                  </a:lnTo>
                  <a:lnTo>
                    <a:pt x="94233" y="0"/>
                  </a:lnTo>
                  <a:lnTo>
                    <a:pt x="1486789" y="0"/>
                  </a:lnTo>
                  <a:lnTo>
                    <a:pt x="1523499" y="7401"/>
                  </a:lnTo>
                  <a:lnTo>
                    <a:pt x="1553495" y="27590"/>
                  </a:lnTo>
                  <a:lnTo>
                    <a:pt x="1573728" y="57542"/>
                  </a:lnTo>
                  <a:lnTo>
                    <a:pt x="1581150" y="94234"/>
                  </a:lnTo>
                  <a:lnTo>
                    <a:pt x="1581150" y="848613"/>
                  </a:lnTo>
                  <a:lnTo>
                    <a:pt x="1573728" y="885324"/>
                  </a:lnTo>
                  <a:lnTo>
                    <a:pt x="1553495" y="915320"/>
                  </a:lnTo>
                  <a:lnTo>
                    <a:pt x="1523499" y="935553"/>
                  </a:lnTo>
                  <a:lnTo>
                    <a:pt x="1486789" y="942975"/>
                  </a:lnTo>
                  <a:lnTo>
                    <a:pt x="94233" y="942975"/>
                  </a:lnTo>
                  <a:lnTo>
                    <a:pt x="57542" y="935553"/>
                  </a:lnTo>
                  <a:lnTo>
                    <a:pt x="27590" y="915320"/>
                  </a:lnTo>
                  <a:lnTo>
                    <a:pt x="7401" y="885324"/>
                  </a:lnTo>
                  <a:lnTo>
                    <a:pt x="0" y="848613"/>
                  </a:lnTo>
                  <a:lnTo>
                    <a:pt x="0" y="94234"/>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98" name="Google Shape;198;p16"/>
          <p:cNvSpPr txBox="1"/>
          <p:nvPr/>
        </p:nvSpPr>
        <p:spPr>
          <a:xfrm>
            <a:off x="8806180" y="2052637"/>
            <a:ext cx="1381125" cy="401320"/>
          </a:xfrm>
          <a:prstGeom prst="rect">
            <a:avLst/>
          </a:prstGeom>
          <a:noFill/>
          <a:ln>
            <a:noFill/>
          </a:ln>
        </p:spPr>
        <p:txBody>
          <a:bodyPr anchorCtr="0" anchor="t" bIns="0" lIns="0" spcFirstLastPara="1" rIns="0" wrap="square" tIns="15875">
            <a:spAutoFit/>
          </a:bodyPr>
          <a:lstStyle/>
          <a:p>
            <a:pPr indent="0" lvl="0" marL="0" marR="5080" rtl="0" algn="ctr">
              <a:lnSpc>
                <a:spcPct val="117200"/>
              </a:lnSpc>
              <a:spcBef>
                <a:spcPts val="0"/>
              </a:spcBef>
              <a:spcAft>
                <a:spcPts val="0"/>
              </a:spcAft>
              <a:buNone/>
            </a:pPr>
            <a:r>
              <a:rPr lang="en-US" sz="1250">
                <a:solidFill>
                  <a:srgbClr val="FFFFFF"/>
                </a:solidFill>
                <a:latin typeface="Calibri"/>
                <a:ea typeface="Calibri"/>
                <a:cs typeface="Calibri"/>
                <a:sym typeface="Calibri"/>
              </a:rPr>
              <a:t>Parse HTML Content</a:t>
            </a:r>
            <a:endParaRPr sz="1250">
              <a:latin typeface="Calibri"/>
              <a:ea typeface="Calibri"/>
              <a:cs typeface="Calibri"/>
              <a:sym typeface="Calibri"/>
            </a:endParaRPr>
          </a:p>
          <a:p>
            <a:pPr indent="0" lvl="0" marL="0" marR="5080" rtl="0" algn="ctr">
              <a:lnSpc>
                <a:spcPct val="117200"/>
              </a:lnSpc>
              <a:spcBef>
                <a:spcPts val="0"/>
              </a:spcBef>
              <a:spcAft>
                <a:spcPts val="0"/>
              </a:spcAft>
              <a:buNone/>
            </a:pPr>
            <a:r>
              <a:rPr lang="en-US" sz="1250">
                <a:solidFill>
                  <a:srgbClr val="FFFFFF"/>
                </a:solidFill>
                <a:latin typeface="Calibri"/>
                <a:ea typeface="Calibri"/>
                <a:cs typeface="Calibri"/>
                <a:sym typeface="Calibri"/>
              </a:rPr>
              <a:t>(BeautifulSoup)</a:t>
            </a:r>
            <a:endParaRPr sz="1250">
              <a:latin typeface="Calibri"/>
              <a:ea typeface="Calibri"/>
              <a:cs typeface="Calibri"/>
              <a:sym typeface="Calibri"/>
            </a:endParaRPr>
          </a:p>
        </p:txBody>
      </p:sp>
      <p:grpSp>
        <p:nvGrpSpPr>
          <p:cNvPr id="199" name="Google Shape;199;p16"/>
          <p:cNvGrpSpPr/>
          <p:nvPr/>
        </p:nvGrpSpPr>
        <p:grpSpPr>
          <a:xfrm>
            <a:off x="8701151" y="2886075"/>
            <a:ext cx="1581150" cy="1443101"/>
            <a:chOff x="8701151" y="2886075"/>
            <a:chExt cx="1581150" cy="1443101"/>
          </a:xfrm>
        </p:grpSpPr>
        <p:sp>
          <p:nvSpPr>
            <p:cNvPr id="200" name="Google Shape;200;p16"/>
            <p:cNvSpPr/>
            <p:nvPr/>
          </p:nvSpPr>
          <p:spPr>
            <a:xfrm>
              <a:off x="9286875" y="2886075"/>
              <a:ext cx="390525" cy="333375"/>
            </a:xfrm>
            <a:custGeom>
              <a:rect b="b" l="l" r="r" t="t"/>
              <a:pathLst>
                <a:path extrusionOk="0" h="333375" w="390525">
                  <a:moveTo>
                    <a:pt x="312420" y="0"/>
                  </a:moveTo>
                  <a:lnTo>
                    <a:pt x="78104" y="0"/>
                  </a:lnTo>
                  <a:lnTo>
                    <a:pt x="78104" y="166624"/>
                  </a:lnTo>
                  <a:lnTo>
                    <a:pt x="0" y="166624"/>
                  </a:lnTo>
                  <a:lnTo>
                    <a:pt x="195325" y="333375"/>
                  </a:lnTo>
                  <a:lnTo>
                    <a:pt x="390525" y="166624"/>
                  </a:lnTo>
                  <a:lnTo>
                    <a:pt x="312420" y="166624"/>
                  </a:lnTo>
                  <a:lnTo>
                    <a:pt x="31242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01" name="Google Shape;201;p16"/>
            <p:cNvSpPr/>
            <p:nvPr/>
          </p:nvSpPr>
          <p:spPr>
            <a:xfrm>
              <a:off x="8701151" y="3386201"/>
              <a:ext cx="1581150" cy="942975"/>
            </a:xfrm>
            <a:custGeom>
              <a:rect b="b" l="l" r="r" t="t"/>
              <a:pathLst>
                <a:path extrusionOk="0" h="942975" w="1581150">
                  <a:moveTo>
                    <a:pt x="1486789" y="0"/>
                  </a:moveTo>
                  <a:lnTo>
                    <a:pt x="94233" y="0"/>
                  </a:lnTo>
                  <a:lnTo>
                    <a:pt x="57542" y="7401"/>
                  </a:lnTo>
                  <a:lnTo>
                    <a:pt x="27590" y="27590"/>
                  </a:lnTo>
                  <a:lnTo>
                    <a:pt x="7401" y="57542"/>
                  </a:lnTo>
                  <a:lnTo>
                    <a:pt x="0" y="94234"/>
                  </a:lnTo>
                  <a:lnTo>
                    <a:pt x="0" y="848613"/>
                  </a:lnTo>
                  <a:lnTo>
                    <a:pt x="7401" y="885324"/>
                  </a:lnTo>
                  <a:lnTo>
                    <a:pt x="27590" y="915320"/>
                  </a:lnTo>
                  <a:lnTo>
                    <a:pt x="57542" y="935553"/>
                  </a:lnTo>
                  <a:lnTo>
                    <a:pt x="94233" y="942975"/>
                  </a:lnTo>
                  <a:lnTo>
                    <a:pt x="1486789" y="942975"/>
                  </a:lnTo>
                  <a:lnTo>
                    <a:pt x="1523499" y="935553"/>
                  </a:lnTo>
                  <a:lnTo>
                    <a:pt x="1553495" y="915320"/>
                  </a:lnTo>
                  <a:lnTo>
                    <a:pt x="1573728" y="885324"/>
                  </a:lnTo>
                  <a:lnTo>
                    <a:pt x="1581150" y="848613"/>
                  </a:lnTo>
                  <a:lnTo>
                    <a:pt x="1581150" y="94234"/>
                  </a:lnTo>
                  <a:lnTo>
                    <a:pt x="1573728" y="57542"/>
                  </a:lnTo>
                  <a:lnTo>
                    <a:pt x="1553495" y="27590"/>
                  </a:lnTo>
                  <a:lnTo>
                    <a:pt x="1523499" y="7401"/>
                  </a:lnTo>
                  <a:lnTo>
                    <a:pt x="148678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02" name="Google Shape;202;p16"/>
            <p:cNvSpPr/>
            <p:nvPr/>
          </p:nvSpPr>
          <p:spPr>
            <a:xfrm>
              <a:off x="8701151" y="3386201"/>
              <a:ext cx="1581150" cy="942975"/>
            </a:xfrm>
            <a:custGeom>
              <a:rect b="b" l="l" r="r" t="t"/>
              <a:pathLst>
                <a:path extrusionOk="0" h="942975" w="1581150">
                  <a:moveTo>
                    <a:pt x="0" y="94234"/>
                  </a:moveTo>
                  <a:lnTo>
                    <a:pt x="7401" y="57542"/>
                  </a:lnTo>
                  <a:lnTo>
                    <a:pt x="27590" y="27590"/>
                  </a:lnTo>
                  <a:lnTo>
                    <a:pt x="57542" y="7401"/>
                  </a:lnTo>
                  <a:lnTo>
                    <a:pt x="94233" y="0"/>
                  </a:lnTo>
                  <a:lnTo>
                    <a:pt x="1486789" y="0"/>
                  </a:lnTo>
                  <a:lnTo>
                    <a:pt x="1523499" y="7401"/>
                  </a:lnTo>
                  <a:lnTo>
                    <a:pt x="1553495" y="27590"/>
                  </a:lnTo>
                  <a:lnTo>
                    <a:pt x="1573728" y="57542"/>
                  </a:lnTo>
                  <a:lnTo>
                    <a:pt x="1581150" y="94234"/>
                  </a:lnTo>
                  <a:lnTo>
                    <a:pt x="1581150" y="848613"/>
                  </a:lnTo>
                  <a:lnTo>
                    <a:pt x="1573728" y="885324"/>
                  </a:lnTo>
                  <a:lnTo>
                    <a:pt x="1553495" y="915320"/>
                  </a:lnTo>
                  <a:lnTo>
                    <a:pt x="1523499" y="935553"/>
                  </a:lnTo>
                  <a:lnTo>
                    <a:pt x="1486789" y="942975"/>
                  </a:lnTo>
                  <a:lnTo>
                    <a:pt x="94233" y="942975"/>
                  </a:lnTo>
                  <a:lnTo>
                    <a:pt x="57542" y="935553"/>
                  </a:lnTo>
                  <a:lnTo>
                    <a:pt x="27590" y="915320"/>
                  </a:lnTo>
                  <a:lnTo>
                    <a:pt x="7401" y="885324"/>
                  </a:lnTo>
                  <a:lnTo>
                    <a:pt x="0" y="848613"/>
                  </a:lnTo>
                  <a:lnTo>
                    <a:pt x="0" y="94234"/>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03" name="Google Shape;203;p16"/>
          <p:cNvSpPr txBox="1"/>
          <p:nvPr/>
        </p:nvSpPr>
        <p:spPr>
          <a:xfrm>
            <a:off x="8983980" y="3543617"/>
            <a:ext cx="1021080" cy="582930"/>
          </a:xfrm>
          <a:prstGeom prst="rect">
            <a:avLst/>
          </a:prstGeom>
          <a:noFill/>
          <a:ln>
            <a:noFill/>
          </a:ln>
        </p:spPr>
        <p:txBody>
          <a:bodyPr anchorCtr="0" anchor="t" bIns="0" lIns="0" spcFirstLastPara="1" rIns="0" wrap="square" tIns="29200">
            <a:spAutoFit/>
          </a:bodyPr>
          <a:lstStyle/>
          <a:p>
            <a:pPr indent="5080" lvl="0" marL="0" marR="5080" rtl="0" algn="ctr">
              <a:lnSpc>
                <a:spcPct val="114400"/>
              </a:lnSpc>
              <a:spcBef>
                <a:spcPts val="0"/>
              </a:spcBef>
              <a:spcAft>
                <a:spcPts val="0"/>
              </a:spcAft>
              <a:buNone/>
            </a:pPr>
            <a:r>
              <a:rPr lang="en-US" sz="1250">
                <a:solidFill>
                  <a:srgbClr val="FFFFFF"/>
                </a:solidFill>
                <a:latin typeface="Calibri"/>
                <a:ea typeface="Calibri"/>
                <a:cs typeface="Calibri"/>
                <a:sym typeface="Calibri"/>
              </a:rPr>
              <a:t>Extract Launch Records (HTML table)</a:t>
            </a:r>
            <a:endParaRPr sz="1250">
              <a:latin typeface="Calibri"/>
              <a:ea typeface="Calibri"/>
              <a:cs typeface="Calibri"/>
              <a:sym typeface="Calibri"/>
            </a:endParaRPr>
          </a:p>
        </p:txBody>
      </p:sp>
      <p:grpSp>
        <p:nvGrpSpPr>
          <p:cNvPr id="204" name="Google Shape;204;p16"/>
          <p:cNvGrpSpPr/>
          <p:nvPr/>
        </p:nvGrpSpPr>
        <p:grpSpPr>
          <a:xfrm>
            <a:off x="6481826" y="3386201"/>
            <a:ext cx="2071624" cy="942975"/>
            <a:chOff x="6481826" y="3386201"/>
            <a:chExt cx="2071624" cy="942975"/>
          </a:xfrm>
        </p:grpSpPr>
        <p:sp>
          <p:nvSpPr>
            <p:cNvPr id="205" name="Google Shape;205;p16"/>
            <p:cNvSpPr/>
            <p:nvPr/>
          </p:nvSpPr>
          <p:spPr>
            <a:xfrm>
              <a:off x="8220075" y="3657600"/>
              <a:ext cx="333375" cy="390525"/>
            </a:xfrm>
            <a:custGeom>
              <a:rect b="b" l="l" r="r" t="t"/>
              <a:pathLst>
                <a:path extrusionOk="0" h="390525" w="333375">
                  <a:moveTo>
                    <a:pt x="166750" y="0"/>
                  </a:moveTo>
                  <a:lnTo>
                    <a:pt x="0" y="195199"/>
                  </a:lnTo>
                  <a:lnTo>
                    <a:pt x="166750" y="390525"/>
                  </a:lnTo>
                  <a:lnTo>
                    <a:pt x="166750" y="312419"/>
                  </a:lnTo>
                  <a:lnTo>
                    <a:pt x="333375" y="312419"/>
                  </a:lnTo>
                  <a:lnTo>
                    <a:pt x="333375" y="78105"/>
                  </a:lnTo>
                  <a:lnTo>
                    <a:pt x="166750" y="78105"/>
                  </a:lnTo>
                  <a:lnTo>
                    <a:pt x="16675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06" name="Google Shape;206;p16"/>
            <p:cNvSpPr/>
            <p:nvPr/>
          </p:nvSpPr>
          <p:spPr>
            <a:xfrm>
              <a:off x="6481826" y="3386201"/>
              <a:ext cx="1581150" cy="942975"/>
            </a:xfrm>
            <a:custGeom>
              <a:rect b="b" l="l" r="r" t="t"/>
              <a:pathLst>
                <a:path extrusionOk="0" h="942975" w="1581150">
                  <a:moveTo>
                    <a:pt x="1486789" y="0"/>
                  </a:moveTo>
                  <a:lnTo>
                    <a:pt x="94233" y="0"/>
                  </a:lnTo>
                  <a:lnTo>
                    <a:pt x="57542" y="7401"/>
                  </a:lnTo>
                  <a:lnTo>
                    <a:pt x="27590" y="27590"/>
                  </a:lnTo>
                  <a:lnTo>
                    <a:pt x="7401" y="57542"/>
                  </a:lnTo>
                  <a:lnTo>
                    <a:pt x="0" y="94234"/>
                  </a:lnTo>
                  <a:lnTo>
                    <a:pt x="0" y="848613"/>
                  </a:lnTo>
                  <a:lnTo>
                    <a:pt x="7401" y="885324"/>
                  </a:lnTo>
                  <a:lnTo>
                    <a:pt x="27590" y="915320"/>
                  </a:lnTo>
                  <a:lnTo>
                    <a:pt x="57542" y="935553"/>
                  </a:lnTo>
                  <a:lnTo>
                    <a:pt x="94233" y="942975"/>
                  </a:lnTo>
                  <a:lnTo>
                    <a:pt x="1486789" y="942975"/>
                  </a:lnTo>
                  <a:lnTo>
                    <a:pt x="1523499" y="935553"/>
                  </a:lnTo>
                  <a:lnTo>
                    <a:pt x="1553495" y="915320"/>
                  </a:lnTo>
                  <a:lnTo>
                    <a:pt x="1573728" y="885324"/>
                  </a:lnTo>
                  <a:lnTo>
                    <a:pt x="1581150" y="848613"/>
                  </a:lnTo>
                  <a:lnTo>
                    <a:pt x="1581150" y="94234"/>
                  </a:lnTo>
                  <a:lnTo>
                    <a:pt x="1573728" y="57542"/>
                  </a:lnTo>
                  <a:lnTo>
                    <a:pt x="1553495" y="27590"/>
                  </a:lnTo>
                  <a:lnTo>
                    <a:pt x="1523499" y="7401"/>
                  </a:lnTo>
                  <a:lnTo>
                    <a:pt x="148678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07" name="Google Shape;207;p16"/>
            <p:cNvSpPr/>
            <p:nvPr/>
          </p:nvSpPr>
          <p:spPr>
            <a:xfrm>
              <a:off x="6481826" y="3386201"/>
              <a:ext cx="1581150" cy="942975"/>
            </a:xfrm>
            <a:custGeom>
              <a:rect b="b" l="l" r="r" t="t"/>
              <a:pathLst>
                <a:path extrusionOk="0" h="942975" w="1581150">
                  <a:moveTo>
                    <a:pt x="0" y="94234"/>
                  </a:moveTo>
                  <a:lnTo>
                    <a:pt x="7401" y="57542"/>
                  </a:lnTo>
                  <a:lnTo>
                    <a:pt x="27590" y="27590"/>
                  </a:lnTo>
                  <a:lnTo>
                    <a:pt x="57542" y="7401"/>
                  </a:lnTo>
                  <a:lnTo>
                    <a:pt x="94233" y="0"/>
                  </a:lnTo>
                  <a:lnTo>
                    <a:pt x="1486789" y="0"/>
                  </a:lnTo>
                  <a:lnTo>
                    <a:pt x="1523499" y="7401"/>
                  </a:lnTo>
                  <a:lnTo>
                    <a:pt x="1553495" y="27590"/>
                  </a:lnTo>
                  <a:lnTo>
                    <a:pt x="1573728" y="57542"/>
                  </a:lnTo>
                  <a:lnTo>
                    <a:pt x="1581150" y="94234"/>
                  </a:lnTo>
                  <a:lnTo>
                    <a:pt x="1581150" y="848613"/>
                  </a:lnTo>
                  <a:lnTo>
                    <a:pt x="1573728" y="885324"/>
                  </a:lnTo>
                  <a:lnTo>
                    <a:pt x="1553495" y="915320"/>
                  </a:lnTo>
                  <a:lnTo>
                    <a:pt x="1523499" y="935553"/>
                  </a:lnTo>
                  <a:lnTo>
                    <a:pt x="1486789" y="942975"/>
                  </a:lnTo>
                  <a:lnTo>
                    <a:pt x="94233" y="942975"/>
                  </a:lnTo>
                  <a:lnTo>
                    <a:pt x="57542" y="935553"/>
                  </a:lnTo>
                  <a:lnTo>
                    <a:pt x="27590" y="915320"/>
                  </a:lnTo>
                  <a:lnTo>
                    <a:pt x="7401" y="885324"/>
                  </a:lnTo>
                  <a:lnTo>
                    <a:pt x="0" y="848613"/>
                  </a:lnTo>
                  <a:lnTo>
                    <a:pt x="0" y="94234"/>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08" name="Google Shape;208;p16"/>
          <p:cNvSpPr txBox="1"/>
          <p:nvPr/>
        </p:nvSpPr>
        <p:spPr>
          <a:xfrm>
            <a:off x="6597015" y="3543617"/>
            <a:ext cx="1365885" cy="582930"/>
          </a:xfrm>
          <a:prstGeom prst="rect">
            <a:avLst/>
          </a:prstGeom>
          <a:noFill/>
          <a:ln>
            <a:noFill/>
          </a:ln>
        </p:spPr>
        <p:txBody>
          <a:bodyPr anchorCtr="0" anchor="t" bIns="0" lIns="0" spcFirstLastPara="1" rIns="0" wrap="square" tIns="29200">
            <a:spAutoFit/>
          </a:bodyPr>
          <a:lstStyle/>
          <a:p>
            <a:pPr indent="200025" lvl="0" marL="0" marR="5080" rtl="0" algn="l">
              <a:lnSpc>
                <a:spcPct val="114400"/>
              </a:lnSpc>
              <a:spcBef>
                <a:spcPts val="0"/>
              </a:spcBef>
              <a:spcAft>
                <a:spcPts val="0"/>
              </a:spcAft>
              <a:buNone/>
            </a:pPr>
            <a:r>
              <a:rPr lang="en-US" sz="1250">
                <a:solidFill>
                  <a:srgbClr val="FFFFFF"/>
                </a:solidFill>
                <a:latin typeface="Calibri"/>
                <a:ea typeface="Calibri"/>
                <a:cs typeface="Calibri"/>
                <a:sym typeface="Calibri"/>
              </a:rPr>
              <a:t>Convert HTML Table to DataFrame (pandas.DataFrame)</a:t>
            </a:r>
            <a:endParaRPr sz="1250">
              <a:latin typeface="Calibri"/>
              <a:ea typeface="Calibri"/>
              <a:cs typeface="Calibri"/>
              <a:sym typeface="Calibri"/>
            </a:endParaRPr>
          </a:p>
        </p:txBody>
      </p:sp>
      <p:grpSp>
        <p:nvGrpSpPr>
          <p:cNvPr id="209" name="Google Shape;209;p16"/>
          <p:cNvGrpSpPr/>
          <p:nvPr/>
        </p:nvGrpSpPr>
        <p:grpSpPr>
          <a:xfrm>
            <a:off x="6481826" y="4467225"/>
            <a:ext cx="1581150" cy="1443101"/>
            <a:chOff x="6481826" y="4467225"/>
            <a:chExt cx="1581150" cy="1443101"/>
          </a:xfrm>
        </p:grpSpPr>
        <p:sp>
          <p:nvSpPr>
            <p:cNvPr id="210" name="Google Shape;210;p16"/>
            <p:cNvSpPr/>
            <p:nvPr/>
          </p:nvSpPr>
          <p:spPr>
            <a:xfrm>
              <a:off x="7077075" y="4467225"/>
              <a:ext cx="390525" cy="333375"/>
            </a:xfrm>
            <a:custGeom>
              <a:rect b="b" l="l" r="r" t="t"/>
              <a:pathLst>
                <a:path extrusionOk="0" h="333375" w="390525">
                  <a:moveTo>
                    <a:pt x="312420" y="0"/>
                  </a:moveTo>
                  <a:lnTo>
                    <a:pt x="78104" y="0"/>
                  </a:lnTo>
                  <a:lnTo>
                    <a:pt x="78104" y="166624"/>
                  </a:lnTo>
                  <a:lnTo>
                    <a:pt x="0" y="166624"/>
                  </a:lnTo>
                  <a:lnTo>
                    <a:pt x="195325" y="333375"/>
                  </a:lnTo>
                  <a:lnTo>
                    <a:pt x="390525" y="166624"/>
                  </a:lnTo>
                  <a:lnTo>
                    <a:pt x="312420" y="166624"/>
                  </a:lnTo>
                  <a:lnTo>
                    <a:pt x="31242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11" name="Google Shape;211;p16"/>
            <p:cNvSpPr/>
            <p:nvPr/>
          </p:nvSpPr>
          <p:spPr>
            <a:xfrm>
              <a:off x="6481826" y="4967351"/>
              <a:ext cx="1581150" cy="942975"/>
            </a:xfrm>
            <a:custGeom>
              <a:rect b="b" l="l" r="r" t="t"/>
              <a:pathLst>
                <a:path extrusionOk="0" h="942975" w="1581150">
                  <a:moveTo>
                    <a:pt x="1486789" y="0"/>
                  </a:moveTo>
                  <a:lnTo>
                    <a:pt x="94233" y="0"/>
                  </a:lnTo>
                  <a:lnTo>
                    <a:pt x="57542" y="7401"/>
                  </a:lnTo>
                  <a:lnTo>
                    <a:pt x="27590" y="27590"/>
                  </a:lnTo>
                  <a:lnTo>
                    <a:pt x="7401" y="57542"/>
                  </a:lnTo>
                  <a:lnTo>
                    <a:pt x="0" y="94234"/>
                  </a:lnTo>
                  <a:lnTo>
                    <a:pt x="0" y="848614"/>
                  </a:lnTo>
                  <a:lnTo>
                    <a:pt x="7401" y="885320"/>
                  </a:lnTo>
                  <a:lnTo>
                    <a:pt x="27590" y="915293"/>
                  </a:lnTo>
                  <a:lnTo>
                    <a:pt x="57542" y="935501"/>
                  </a:lnTo>
                  <a:lnTo>
                    <a:pt x="94233" y="942911"/>
                  </a:lnTo>
                  <a:lnTo>
                    <a:pt x="1486789" y="942911"/>
                  </a:lnTo>
                  <a:lnTo>
                    <a:pt x="1523499" y="935501"/>
                  </a:lnTo>
                  <a:lnTo>
                    <a:pt x="1553495" y="915293"/>
                  </a:lnTo>
                  <a:lnTo>
                    <a:pt x="1573728" y="885320"/>
                  </a:lnTo>
                  <a:lnTo>
                    <a:pt x="1581150" y="848614"/>
                  </a:lnTo>
                  <a:lnTo>
                    <a:pt x="1581150" y="94234"/>
                  </a:lnTo>
                  <a:lnTo>
                    <a:pt x="1573728" y="57542"/>
                  </a:lnTo>
                  <a:lnTo>
                    <a:pt x="1553495" y="27590"/>
                  </a:lnTo>
                  <a:lnTo>
                    <a:pt x="1523499" y="7401"/>
                  </a:lnTo>
                  <a:lnTo>
                    <a:pt x="148678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12" name="Google Shape;212;p16"/>
            <p:cNvSpPr/>
            <p:nvPr/>
          </p:nvSpPr>
          <p:spPr>
            <a:xfrm>
              <a:off x="6481826" y="4967351"/>
              <a:ext cx="1581150" cy="942975"/>
            </a:xfrm>
            <a:custGeom>
              <a:rect b="b" l="l" r="r" t="t"/>
              <a:pathLst>
                <a:path extrusionOk="0" h="942975" w="1581150">
                  <a:moveTo>
                    <a:pt x="0" y="94234"/>
                  </a:moveTo>
                  <a:lnTo>
                    <a:pt x="7401" y="57542"/>
                  </a:lnTo>
                  <a:lnTo>
                    <a:pt x="27590" y="27590"/>
                  </a:lnTo>
                  <a:lnTo>
                    <a:pt x="57542" y="7401"/>
                  </a:lnTo>
                  <a:lnTo>
                    <a:pt x="94233" y="0"/>
                  </a:lnTo>
                  <a:lnTo>
                    <a:pt x="1486789" y="0"/>
                  </a:lnTo>
                  <a:lnTo>
                    <a:pt x="1523499" y="7401"/>
                  </a:lnTo>
                  <a:lnTo>
                    <a:pt x="1553495" y="27590"/>
                  </a:lnTo>
                  <a:lnTo>
                    <a:pt x="1573728" y="57542"/>
                  </a:lnTo>
                  <a:lnTo>
                    <a:pt x="1581150" y="94234"/>
                  </a:lnTo>
                  <a:lnTo>
                    <a:pt x="1581150" y="848614"/>
                  </a:lnTo>
                  <a:lnTo>
                    <a:pt x="1573728" y="885320"/>
                  </a:lnTo>
                  <a:lnTo>
                    <a:pt x="1553495" y="915293"/>
                  </a:lnTo>
                  <a:lnTo>
                    <a:pt x="1523499" y="935501"/>
                  </a:lnTo>
                  <a:lnTo>
                    <a:pt x="1486789" y="942911"/>
                  </a:lnTo>
                  <a:lnTo>
                    <a:pt x="94233" y="942911"/>
                  </a:lnTo>
                  <a:lnTo>
                    <a:pt x="57542" y="935501"/>
                  </a:lnTo>
                  <a:lnTo>
                    <a:pt x="27590" y="915293"/>
                  </a:lnTo>
                  <a:lnTo>
                    <a:pt x="7401" y="885320"/>
                  </a:lnTo>
                  <a:lnTo>
                    <a:pt x="0" y="848614"/>
                  </a:lnTo>
                  <a:lnTo>
                    <a:pt x="0" y="94234"/>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13" name="Google Shape;213;p16"/>
          <p:cNvSpPr txBox="1"/>
          <p:nvPr/>
        </p:nvSpPr>
        <p:spPr>
          <a:xfrm>
            <a:off x="6565518" y="5125783"/>
            <a:ext cx="1433830" cy="582930"/>
          </a:xfrm>
          <a:prstGeom prst="rect">
            <a:avLst/>
          </a:prstGeom>
          <a:noFill/>
          <a:ln>
            <a:noFill/>
          </a:ln>
        </p:spPr>
        <p:txBody>
          <a:bodyPr anchorCtr="0" anchor="t" bIns="0" lIns="0" spcFirstLastPara="1" rIns="0" wrap="square" tIns="29200">
            <a:spAutoFit/>
          </a:bodyPr>
          <a:lstStyle/>
          <a:p>
            <a:pPr indent="0" lvl="0" marL="118745" marR="120014" rtl="0" algn="ctr">
              <a:lnSpc>
                <a:spcPct val="114400"/>
              </a:lnSpc>
              <a:spcBef>
                <a:spcPts val="0"/>
              </a:spcBef>
              <a:spcAft>
                <a:spcPts val="0"/>
              </a:spcAft>
              <a:buNone/>
            </a:pPr>
            <a:r>
              <a:rPr lang="en-US" sz="1250">
                <a:solidFill>
                  <a:srgbClr val="FFFFFF"/>
                </a:solidFill>
                <a:latin typeface="Calibri"/>
                <a:ea typeface="Calibri"/>
                <a:cs typeface="Calibri"/>
                <a:sym typeface="Calibri"/>
              </a:rPr>
              <a:t>Clean and Format Data (drop nulls,</a:t>
            </a:r>
            <a:endParaRPr sz="1250">
              <a:latin typeface="Calibri"/>
              <a:ea typeface="Calibri"/>
              <a:cs typeface="Calibri"/>
              <a:sym typeface="Calibri"/>
            </a:endParaRPr>
          </a:p>
          <a:p>
            <a:pPr indent="0" lvl="0" marL="0" marR="5080" rtl="0" algn="ctr">
              <a:lnSpc>
                <a:spcPct val="111200"/>
              </a:lnSpc>
              <a:spcBef>
                <a:spcPts val="0"/>
              </a:spcBef>
              <a:spcAft>
                <a:spcPts val="0"/>
              </a:spcAft>
              <a:buNone/>
            </a:pPr>
            <a:r>
              <a:rPr lang="en-US" sz="1250">
                <a:solidFill>
                  <a:srgbClr val="FFFFFF"/>
                </a:solidFill>
                <a:latin typeface="Calibri"/>
                <a:ea typeface="Calibri"/>
                <a:cs typeface="Calibri"/>
                <a:sym typeface="Calibri"/>
              </a:rPr>
              <a:t>standardize columns)</a:t>
            </a:r>
            <a:endParaRPr sz="1250">
              <a:latin typeface="Calibri"/>
              <a:ea typeface="Calibri"/>
              <a:cs typeface="Calibri"/>
              <a:sym typeface="Calibri"/>
            </a:endParaRPr>
          </a:p>
        </p:txBody>
      </p:sp>
      <p:sp>
        <p:nvSpPr>
          <p:cNvPr id="214" name="Google Shape;214;p16"/>
          <p:cNvSpPr txBox="1"/>
          <p:nvPr/>
        </p:nvSpPr>
        <p:spPr>
          <a:xfrm>
            <a:off x="1002030" y="6057503"/>
            <a:ext cx="3873000" cy="238500"/>
          </a:xfrm>
          <a:prstGeom prst="rect">
            <a:avLst/>
          </a:prstGeom>
          <a:noFill/>
          <a:ln>
            <a:noFill/>
          </a:ln>
        </p:spPr>
        <p:txBody>
          <a:bodyPr anchorCtr="0" anchor="t" bIns="0" lIns="0" spcFirstLastPara="1" rIns="0" wrap="square" tIns="0">
            <a:spAutoFit/>
          </a:bodyPr>
          <a:lstStyle/>
          <a:p>
            <a:pPr indent="0" lvl="0" marL="12700" rtl="0" algn="l">
              <a:lnSpc>
                <a:spcPct val="102903"/>
              </a:lnSpc>
              <a:spcBef>
                <a:spcPts val="0"/>
              </a:spcBef>
              <a:spcAft>
                <a:spcPts val="0"/>
              </a:spcAft>
              <a:buNone/>
            </a:pPr>
            <a:r>
              <a:rPr lang="en-US" sz="1550">
                <a:solidFill>
                  <a:srgbClr val="292929"/>
                </a:solidFill>
                <a:latin typeface="Calibri"/>
                <a:ea typeface="Calibri"/>
                <a:cs typeface="Calibri"/>
                <a:sym typeface="Calibri"/>
              </a:rPr>
              <a:t>GitHub Filename: 2 webscraping.ipynb</a:t>
            </a:r>
            <a:endParaRPr sz="1550">
              <a:latin typeface="Calibri"/>
              <a:ea typeface="Calibri"/>
              <a:cs typeface="Calibri"/>
              <a:sym typeface="Calibri"/>
            </a:endParaRPr>
          </a:p>
        </p:txBody>
      </p:sp>
      <p:sp>
        <p:nvSpPr>
          <p:cNvPr id="215" name="Google Shape;215;p16"/>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7"/>
          <p:cNvSpPr txBox="1"/>
          <p:nvPr/>
        </p:nvSpPr>
        <p:spPr>
          <a:xfrm>
            <a:off x="849312" y="1471612"/>
            <a:ext cx="9983470" cy="3839210"/>
          </a:xfrm>
          <a:prstGeom prst="rect">
            <a:avLst/>
          </a:prstGeom>
          <a:noFill/>
          <a:ln>
            <a:noFill/>
          </a:ln>
        </p:spPr>
        <p:txBody>
          <a:bodyPr anchorCtr="0" anchor="t" bIns="0" lIns="0" spcFirstLastPara="1" rIns="0" wrap="square" tIns="43175">
            <a:spAutoFit/>
          </a:bodyPr>
          <a:lstStyle/>
          <a:p>
            <a:pPr indent="0" lvl="0" marL="12700" marR="5080" rtl="0" algn="l">
              <a:lnSpc>
                <a:spcPct val="108333"/>
              </a:lnSpc>
              <a:spcBef>
                <a:spcPts val="0"/>
              </a:spcBef>
              <a:spcAft>
                <a:spcPts val="0"/>
              </a:spcAft>
              <a:buNone/>
            </a:pPr>
            <a:r>
              <a:rPr b="1" lang="en-US" sz="1800">
                <a:solidFill>
                  <a:srgbClr val="292929"/>
                </a:solidFill>
                <a:latin typeface="Calibri"/>
                <a:ea typeface="Calibri"/>
                <a:cs typeface="Calibri"/>
                <a:sym typeface="Calibri"/>
              </a:rPr>
              <a:t>Overview: </a:t>
            </a:r>
            <a:r>
              <a:rPr lang="en-US" sz="1800">
                <a:solidFill>
                  <a:srgbClr val="292929"/>
                </a:solidFill>
                <a:latin typeface="Calibri"/>
                <a:ea typeface="Calibri"/>
                <a:cs typeface="Calibri"/>
                <a:sym typeface="Calibri"/>
              </a:rPr>
              <a:t>Data wrangling involves cleaning, transforming, and organizing raw data into a structured format suitable for analysis.</a:t>
            </a:r>
            <a:endParaRPr sz="1800">
              <a:latin typeface="Calibri"/>
              <a:ea typeface="Calibri"/>
              <a:cs typeface="Calibri"/>
              <a:sym typeface="Calibri"/>
            </a:endParaRPr>
          </a:p>
          <a:p>
            <a:pPr indent="0" lvl="0" marL="0" rtl="0" algn="l">
              <a:lnSpc>
                <a:spcPct val="100000"/>
              </a:lnSpc>
              <a:spcBef>
                <a:spcPts val="1475"/>
              </a:spcBef>
              <a:spcAft>
                <a:spcPts val="0"/>
              </a:spcAft>
              <a:buNone/>
            </a:pPr>
            <a:r>
              <a:t/>
            </a:r>
            <a:endParaRPr sz="1800">
              <a:latin typeface="Calibri"/>
              <a:ea typeface="Calibri"/>
              <a:cs typeface="Calibri"/>
              <a:sym typeface="Calibri"/>
            </a:endParaRPr>
          </a:p>
          <a:p>
            <a:pPr indent="-228600" lvl="0" marL="241300" rtl="0" algn="l">
              <a:lnSpc>
                <a:spcPct val="100000"/>
              </a:lnSpc>
              <a:spcBef>
                <a:spcPts val="0"/>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Step 1: Data Cleaning</a:t>
            </a:r>
            <a:endParaRPr sz="1800">
              <a:latin typeface="Calibri"/>
              <a:ea typeface="Calibri"/>
              <a:cs typeface="Calibri"/>
              <a:sym typeface="Calibri"/>
            </a:endParaRPr>
          </a:p>
          <a:p>
            <a:pPr indent="-280035" lvl="1" marL="749935" rtl="0" algn="l">
              <a:lnSpc>
                <a:spcPct val="100000"/>
              </a:lnSpc>
              <a:spcBef>
                <a:spcPts val="320"/>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Identify and fill or remove missing values in the dataset.</a:t>
            </a:r>
            <a:endParaRPr sz="1800">
              <a:latin typeface="Calibri"/>
              <a:ea typeface="Calibri"/>
              <a:cs typeface="Calibri"/>
              <a:sym typeface="Calibri"/>
            </a:endParaRPr>
          </a:p>
          <a:p>
            <a:pPr indent="-227965" lvl="1" marL="697865" rtl="0" algn="l">
              <a:lnSpc>
                <a:spcPct val="100000"/>
              </a:lnSpc>
              <a:spcBef>
                <a:spcPts val="240"/>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Use appropriate imputation techniques or drop rows/columns with excessive missing data.</a:t>
            </a:r>
            <a:endParaRPr sz="1800">
              <a:latin typeface="Calibri"/>
              <a:ea typeface="Calibri"/>
              <a:cs typeface="Calibri"/>
              <a:sym typeface="Calibri"/>
            </a:endParaRPr>
          </a:p>
          <a:p>
            <a:pPr indent="0" lvl="1" marL="0" rtl="0" algn="l">
              <a:lnSpc>
                <a:spcPct val="100000"/>
              </a:lnSpc>
              <a:spcBef>
                <a:spcPts val="1050"/>
              </a:spcBef>
              <a:spcAft>
                <a:spcPts val="0"/>
              </a:spcAft>
              <a:buClr>
                <a:srgbClr val="292929"/>
              </a:buClr>
              <a:buSzPts val="1800"/>
              <a:buFont typeface="Courier New"/>
              <a:buNone/>
            </a:pPr>
            <a:r>
              <a:t/>
            </a:r>
            <a:endParaRPr sz="1800">
              <a:latin typeface="Calibri"/>
              <a:ea typeface="Calibri"/>
              <a:cs typeface="Calibri"/>
              <a:sym typeface="Calibri"/>
            </a:endParaRPr>
          </a:p>
          <a:p>
            <a:pPr indent="-228600" lvl="0" marL="241300" rtl="0" algn="l">
              <a:lnSpc>
                <a:spcPct val="100000"/>
              </a:lnSpc>
              <a:spcBef>
                <a:spcPts val="0"/>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Step 2: Data Transformation</a:t>
            </a:r>
            <a:endParaRPr sz="1800">
              <a:latin typeface="Calibri"/>
              <a:ea typeface="Calibri"/>
              <a:cs typeface="Calibri"/>
              <a:sym typeface="Calibri"/>
            </a:endParaRPr>
          </a:p>
          <a:p>
            <a:pPr indent="-227965" lvl="1" marL="697865" rtl="0" algn="l">
              <a:lnSpc>
                <a:spcPct val="100000"/>
              </a:lnSpc>
              <a:spcBef>
                <a:spcPts val="320"/>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Convert data types to appropriate formats (e.g., date-time, numerical).</a:t>
            </a:r>
            <a:endParaRPr sz="1800">
              <a:latin typeface="Calibri"/>
              <a:ea typeface="Calibri"/>
              <a:cs typeface="Calibri"/>
              <a:sym typeface="Calibri"/>
            </a:endParaRPr>
          </a:p>
          <a:p>
            <a:pPr indent="-227965" lvl="1" marL="697865" rtl="0" algn="l">
              <a:lnSpc>
                <a:spcPct val="100000"/>
              </a:lnSpc>
              <a:spcBef>
                <a:spcPts val="245"/>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Standardize text (e.g., lowercase, remove whitespace).</a:t>
            </a:r>
            <a:endParaRPr sz="1800">
              <a:latin typeface="Calibri"/>
              <a:ea typeface="Calibri"/>
              <a:cs typeface="Calibri"/>
              <a:sym typeface="Calibri"/>
            </a:endParaRPr>
          </a:p>
          <a:p>
            <a:pPr indent="-227965" lvl="1" marL="697865" rtl="0" algn="l">
              <a:lnSpc>
                <a:spcPct val="100000"/>
              </a:lnSpc>
              <a:spcBef>
                <a:spcPts val="315"/>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Create new features from existing data (e.g., extract year from date).</a:t>
            </a:r>
            <a:endParaRPr sz="1800">
              <a:latin typeface="Calibri"/>
              <a:ea typeface="Calibri"/>
              <a:cs typeface="Calibri"/>
              <a:sym typeface="Calibri"/>
            </a:endParaRPr>
          </a:p>
          <a:p>
            <a:pPr indent="-227965" lvl="1" marL="697865" rtl="0" algn="l">
              <a:lnSpc>
                <a:spcPct val="100000"/>
              </a:lnSpc>
              <a:spcBef>
                <a:spcPts val="245"/>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Normalize/scale numerical features to ensure consistency.</a:t>
            </a:r>
            <a:endParaRPr sz="1800">
              <a:latin typeface="Calibri"/>
              <a:ea typeface="Calibri"/>
              <a:cs typeface="Calibri"/>
              <a:sym typeface="Calibri"/>
            </a:endParaRPr>
          </a:p>
        </p:txBody>
      </p:sp>
      <p:sp>
        <p:nvSpPr>
          <p:cNvPr id="221" name="Google Shape;221;p17"/>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222" name="Google Shape;222;p17"/>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Data Wrangling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8"/>
          <p:cNvSpPr txBox="1"/>
          <p:nvPr/>
        </p:nvSpPr>
        <p:spPr>
          <a:xfrm>
            <a:off x="849312" y="1440878"/>
            <a:ext cx="9810750" cy="2258060"/>
          </a:xfrm>
          <a:prstGeom prst="rect">
            <a:avLst/>
          </a:prstGeom>
          <a:noFill/>
          <a:ln>
            <a:noFill/>
          </a:ln>
        </p:spPr>
        <p:txBody>
          <a:bodyPr anchorCtr="0" anchor="t" bIns="0" lIns="0" spcFirstLastPara="1" rIns="0" wrap="square" tIns="43800">
            <a:spAutoFit/>
          </a:bodyPr>
          <a:lstStyle/>
          <a:p>
            <a:pPr indent="-171450" lvl="0" marL="184150" rtl="0" algn="l">
              <a:lnSpc>
                <a:spcPct val="100000"/>
              </a:lnSpc>
              <a:spcBef>
                <a:spcPts val="0"/>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Step 3: Data Integration</a:t>
            </a:r>
            <a:endParaRPr sz="1800">
              <a:latin typeface="Calibri"/>
              <a:ea typeface="Calibri"/>
              <a:cs typeface="Calibri"/>
              <a:sym typeface="Calibri"/>
            </a:endParaRPr>
          </a:p>
          <a:p>
            <a:pPr indent="-227965" lvl="1" marL="697865" rtl="0" algn="l">
              <a:lnSpc>
                <a:spcPct val="100000"/>
              </a:lnSpc>
              <a:spcBef>
                <a:spcPts val="244"/>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Merge datasets collected from different sources (API, web scraping) into a single cohesive dataset.</a:t>
            </a:r>
            <a:endParaRPr sz="1800">
              <a:latin typeface="Calibri"/>
              <a:ea typeface="Calibri"/>
              <a:cs typeface="Calibri"/>
              <a:sym typeface="Calibri"/>
            </a:endParaRPr>
          </a:p>
          <a:p>
            <a:pPr indent="-227965" lvl="1" marL="697865" rtl="0" algn="l">
              <a:lnSpc>
                <a:spcPct val="100000"/>
              </a:lnSpc>
              <a:spcBef>
                <a:spcPts val="315"/>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Ensure consistent column names and data formats across datasets.</a:t>
            </a:r>
            <a:endParaRPr sz="1800">
              <a:latin typeface="Calibri"/>
              <a:ea typeface="Calibri"/>
              <a:cs typeface="Calibri"/>
              <a:sym typeface="Calibri"/>
            </a:endParaRPr>
          </a:p>
          <a:p>
            <a:pPr indent="0" lvl="1" marL="0" rtl="0" algn="l">
              <a:lnSpc>
                <a:spcPct val="100000"/>
              </a:lnSpc>
              <a:spcBef>
                <a:spcPts val="1050"/>
              </a:spcBef>
              <a:spcAft>
                <a:spcPts val="0"/>
              </a:spcAft>
              <a:buClr>
                <a:srgbClr val="292929"/>
              </a:buClr>
              <a:buSzPts val="1800"/>
              <a:buFont typeface="Courier New"/>
              <a:buNone/>
            </a:pPr>
            <a:r>
              <a:t/>
            </a:r>
            <a:endParaRPr sz="1800">
              <a:latin typeface="Calibri"/>
              <a:ea typeface="Calibri"/>
              <a:cs typeface="Calibri"/>
              <a:sym typeface="Calibri"/>
            </a:endParaRPr>
          </a:p>
          <a:p>
            <a:pPr indent="-171450" lvl="0" marL="184150" rtl="0" algn="l">
              <a:lnSpc>
                <a:spcPct val="100000"/>
              </a:lnSpc>
              <a:spcBef>
                <a:spcPts val="0"/>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Step 4: Data Validation</a:t>
            </a:r>
            <a:endParaRPr sz="1800">
              <a:latin typeface="Calibri"/>
              <a:ea typeface="Calibri"/>
              <a:cs typeface="Calibri"/>
              <a:sym typeface="Calibri"/>
            </a:endParaRPr>
          </a:p>
          <a:p>
            <a:pPr indent="-227965" lvl="1" marL="697865" rtl="0" algn="l">
              <a:lnSpc>
                <a:spcPct val="100000"/>
              </a:lnSpc>
              <a:spcBef>
                <a:spcPts val="245"/>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Check for duplicate records and remove them.</a:t>
            </a:r>
            <a:endParaRPr sz="1800">
              <a:latin typeface="Calibri"/>
              <a:ea typeface="Calibri"/>
              <a:cs typeface="Calibri"/>
              <a:sym typeface="Calibri"/>
            </a:endParaRPr>
          </a:p>
          <a:p>
            <a:pPr indent="-227965" lvl="1" marL="697865" rtl="0" algn="l">
              <a:lnSpc>
                <a:spcPct val="100000"/>
              </a:lnSpc>
              <a:spcBef>
                <a:spcPts val="320"/>
              </a:spcBef>
              <a:spcAft>
                <a:spcPts val="0"/>
              </a:spcAft>
              <a:buClr>
                <a:srgbClr val="292929"/>
              </a:buClr>
              <a:buSzPts val="1800"/>
              <a:buFont typeface="Courier New"/>
              <a:buChar char="o"/>
            </a:pPr>
            <a:r>
              <a:rPr lang="en-US" sz="1800">
                <a:solidFill>
                  <a:srgbClr val="292929"/>
                </a:solidFill>
                <a:latin typeface="Calibri"/>
                <a:ea typeface="Calibri"/>
                <a:cs typeface="Calibri"/>
                <a:sym typeface="Calibri"/>
              </a:rPr>
              <a:t>Verify the accuracy and consistency of data entries.</a:t>
            </a:r>
            <a:endParaRPr sz="1800">
              <a:latin typeface="Calibri"/>
              <a:ea typeface="Calibri"/>
              <a:cs typeface="Calibri"/>
              <a:sym typeface="Calibri"/>
            </a:endParaRPr>
          </a:p>
        </p:txBody>
      </p:sp>
      <p:sp>
        <p:nvSpPr>
          <p:cNvPr id="228" name="Google Shape;228;p18"/>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229" name="Google Shape;229;p18"/>
          <p:cNvSpPr txBox="1"/>
          <p:nvPr/>
        </p:nvSpPr>
        <p:spPr>
          <a:xfrm>
            <a:off x="849312" y="4523676"/>
            <a:ext cx="5336400" cy="2898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1800">
                <a:solidFill>
                  <a:srgbClr val="292929"/>
                </a:solidFill>
                <a:latin typeface="Helvetica Neue"/>
                <a:ea typeface="Helvetica Neue"/>
                <a:cs typeface="Helvetica Neue"/>
                <a:sym typeface="Helvetica Neue"/>
              </a:rPr>
              <a:t>GitHub Filename: </a:t>
            </a:r>
            <a:r>
              <a:rPr lang="en-US" sz="1800">
                <a:solidFill>
                  <a:srgbClr val="292929"/>
                </a:solidFill>
                <a:latin typeface="Calibri"/>
                <a:ea typeface="Calibri"/>
                <a:cs typeface="Calibri"/>
                <a:sym typeface="Calibri"/>
              </a:rPr>
              <a:t>3 Data wrangling.ipynb</a:t>
            </a:r>
            <a:endParaRPr sz="1800">
              <a:latin typeface="Calibri"/>
              <a:ea typeface="Calibri"/>
              <a:cs typeface="Calibri"/>
              <a:sym typeface="Calibri"/>
            </a:endParaRPr>
          </a:p>
        </p:txBody>
      </p:sp>
      <p:sp>
        <p:nvSpPr>
          <p:cNvPr id="230" name="Google Shape;230;p18"/>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Data Wrangling</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9"/>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Data Wrangling Flowchart</a:t>
            </a:r>
            <a:endParaRPr/>
          </a:p>
        </p:txBody>
      </p:sp>
      <p:grpSp>
        <p:nvGrpSpPr>
          <p:cNvPr id="236" name="Google Shape;236;p19"/>
          <p:cNvGrpSpPr/>
          <p:nvPr/>
        </p:nvGrpSpPr>
        <p:grpSpPr>
          <a:xfrm>
            <a:off x="3005201" y="1481200"/>
            <a:ext cx="1524000" cy="1357249"/>
            <a:chOff x="3005201" y="1481200"/>
            <a:chExt cx="1524000" cy="1357249"/>
          </a:xfrm>
        </p:grpSpPr>
        <p:sp>
          <p:nvSpPr>
            <p:cNvPr id="237" name="Google Shape;237;p19"/>
            <p:cNvSpPr/>
            <p:nvPr/>
          </p:nvSpPr>
          <p:spPr>
            <a:xfrm>
              <a:off x="3238500" y="1704974"/>
              <a:ext cx="142875" cy="1133475"/>
            </a:xfrm>
            <a:custGeom>
              <a:rect b="b" l="l" r="r" t="t"/>
              <a:pathLst>
                <a:path extrusionOk="0" h="1133475" w="142875">
                  <a:moveTo>
                    <a:pt x="142875" y="0"/>
                  </a:moveTo>
                  <a:lnTo>
                    <a:pt x="0" y="0"/>
                  </a:lnTo>
                  <a:lnTo>
                    <a:pt x="0" y="1133475"/>
                  </a:lnTo>
                  <a:lnTo>
                    <a:pt x="142875" y="1133475"/>
                  </a:lnTo>
                  <a:lnTo>
                    <a:pt x="142875"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38" name="Google Shape;238;p19"/>
            <p:cNvSpPr/>
            <p:nvPr/>
          </p:nvSpPr>
          <p:spPr>
            <a:xfrm>
              <a:off x="3005201" y="1481200"/>
              <a:ext cx="1524000" cy="914400"/>
            </a:xfrm>
            <a:custGeom>
              <a:rect b="b" l="l" r="r" t="t"/>
              <a:pathLst>
                <a:path extrusionOk="0" h="914400" w="1524000">
                  <a:moveTo>
                    <a:pt x="1432560" y="0"/>
                  </a:moveTo>
                  <a:lnTo>
                    <a:pt x="91440" y="0"/>
                  </a:lnTo>
                  <a:lnTo>
                    <a:pt x="55828" y="7179"/>
                  </a:lnTo>
                  <a:lnTo>
                    <a:pt x="26765" y="26765"/>
                  </a:lnTo>
                  <a:lnTo>
                    <a:pt x="7179" y="55828"/>
                  </a:lnTo>
                  <a:lnTo>
                    <a:pt x="0" y="91439"/>
                  </a:lnTo>
                  <a:lnTo>
                    <a:pt x="0" y="822960"/>
                  </a:lnTo>
                  <a:lnTo>
                    <a:pt x="7179" y="858518"/>
                  </a:lnTo>
                  <a:lnTo>
                    <a:pt x="26765" y="887587"/>
                  </a:lnTo>
                  <a:lnTo>
                    <a:pt x="55828" y="907202"/>
                  </a:lnTo>
                  <a:lnTo>
                    <a:pt x="91440" y="914400"/>
                  </a:lnTo>
                  <a:lnTo>
                    <a:pt x="1432560" y="914400"/>
                  </a:lnTo>
                  <a:lnTo>
                    <a:pt x="1468118" y="907202"/>
                  </a:lnTo>
                  <a:lnTo>
                    <a:pt x="1497187" y="887587"/>
                  </a:lnTo>
                  <a:lnTo>
                    <a:pt x="1516802" y="858518"/>
                  </a:lnTo>
                  <a:lnTo>
                    <a:pt x="1524000" y="822960"/>
                  </a:lnTo>
                  <a:lnTo>
                    <a:pt x="1524000" y="91439"/>
                  </a:lnTo>
                  <a:lnTo>
                    <a:pt x="1516802" y="55828"/>
                  </a:lnTo>
                  <a:lnTo>
                    <a:pt x="1497187" y="26765"/>
                  </a:lnTo>
                  <a:lnTo>
                    <a:pt x="1468118" y="7179"/>
                  </a:lnTo>
                  <a:lnTo>
                    <a:pt x="1432560"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39" name="Google Shape;239;p19"/>
            <p:cNvSpPr/>
            <p:nvPr/>
          </p:nvSpPr>
          <p:spPr>
            <a:xfrm>
              <a:off x="3005201" y="1481200"/>
              <a:ext cx="1524000" cy="914400"/>
            </a:xfrm>
            <a:custGeom>
              <a:rect b="b" l="l" r="r" t="t"/>
              <a:pathLst>
                <a:path extrusionOk="0" h="914400" w="1524000">
                  <a:moveTo>
                    <a:pt x="0" y="91439"/>
                  </a:moveTo>
                  <a:lnTo>
                    <a:pt x="7179" y="55828"/>
                  </a:lnTo>
                  <a:lnTo>
                    <a:pt x="26765" y="26765"/>
                  </a:lnTo>
                  <a:lnTo>
                    <a:pt x="55828" y="7179"/>
                  </a:lnTo>
                  <a:lnTo>
                    <a:pt x="91440" y="0"/>
                  </a:lnTo>
                  <a:lnTo>
                    <a:pt x="1432560" y="0"/>
                  </a:lnTo>
                  <a:lnTo>
                    <a:pt x="1468118" y="7179"/>
                  </a:lnTo>
                  <a:lnTo>
                    <a:pt x="1497187" y="26765"/>
                  </a:lnTo>
                  <a:lnTo>
                    <a:pt x="1516802" y="55828"/>
                  </a:lnTo>
                  <a:lnTo>
                    <a:pt x="1524000" y="91439"/>
                  </a:lnTo>
                  <a:lnTo>
                    <a:pt x="1524000" y="822960"/>
                  </a:lnTo>
                  <a:lnTo>
                    <a:pt x="1516802" y="858518"/>
                  </a:lnTo>
                  <a:lnTo>
                    <a:pt x="1497187" y="887587"/>
                  </a:lnTo>
                  <a:lnTo>
                    <a:pt x="1468118" y="907202"/>
                  </a:lnTo>
                  <a:lnTo>
                    <a:pt x="1432560" y="914400"/>
                  </a:lnTo>
                  <a:lnTo>
                    <a:pt x="91440" y="914400"/>
                  </a:lnTo>
                  <a:lnTo>
                    <a:pt x="55828" y="907202"/>
                  </a:lnTo>
                  <a:lnTo>
                    <a:pt x="26765" y="887587"/>
                  </a:lnTo>
                  <a:lnTo>
                    <a:pt x="7179" y="858518"/>
                  </a:lnTo>
                  <a:lnTo>
                    <a:pt x="0" y="822960"/>
                  </a:lnTo>
                  <a:lnTo>
                    <a:pt x="0" y="91439"/>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40" name="Google Shape;240;p19"/>
          <p:cNvSpPr txBox="1"/>
          <p:nvPr/>
        </p:nvSpPr>
        <p:spPr>
          <a:xfrm>
            <a:off x="3223895" y="1626615"/>
            <a:ext cx="1080770" cy="582295"/>
          </a:xfrm>
          <a:prstGeom prst="rect">
            <a:avLst/>
          </a:prstGeom>
          <a:noFill/>
          <a:ln>
            <a:noFill/>
          </a:ln>
        </p:spPr>
        <p:txBody>
          <a:bodyPr anchorCtr="0" anchor="t" bIns="0" lIns="0" spcFirstLastPara="1" rIns="0" wrap="square" tIns="15875">
            <a:spAutoFit/>
          </a:bodyPr>
          <a:lstStyle/>
          <a:p>
            <a:pPr indent="0" lvl="0" marL="12700" rtl="0" algn="l">
              <a:lnSpc>
                <a:spcPct val="117200"/>
              </a:lnSpc>
              <a:spcBef>
                <a:spcPts val="0"/>
              </a:spcBef>
              <a:spcAft>
                <a:spcPts val="0"/>
              </a:spcAft>
              <a:buNone/>
            </a:pPr>
            <a:r>
              <a:rPr lang="en-US" sz="1250">
                <a:solidFill>
                  <a:srgbClr val="FFFFFF"/>
                </a:solidFill>
                <a:latin typeface="Calibri"/>
                <a:ea typeface="Calibri"/>
                <a:cs typeface="Calibri"/>
                <a:sym typeface="Calibri"/>
              </a:rPr>
              <a:t>Identify Missing</a:t>
            </a:r>
            <a:endParaRPr sz="1250">
              <a:latin typeface="Calibri"/>
              <a:ea typeface="Calibri"/>
              <a:cs typeface="Calibri"/>
              <a:sym typeface="Calibri"/>
            </a:endParaRPr>
          </a:p>
          <a:p>
            <a:pPr indent="289560" lvl="0" marL="36830" marR="59055" rtl="0" algn="l">
              <a:lnSpc>
                <a:spcPct val="114400"/>
              </a:lnSpc>
              <a:spcBef>
                <a:spcPts val="65"/>
              </a:spcBef>
              <a:spcAft>
                <a:spcPts val="0"/>
              </a:spcAft>
              <a:buNone/>
            </a:pPr>
            <a:r>
              <a:rPr lang="en-US" sz="1250">
                <a:solidFill>
                  <a:srgbClr val="FFFFFF"/>
                </a:solidFill>
                <a:latin typeface="Calibri"/>
                <a:ea typeface="Calibri"/>
                <a:cs typeface="Calibri"/>
                <a:sym typeface="Calibri"/>
              </a:rPr>
              <a:t>Values (pandas.isnull)</a:t>
            </a:r>
            <a:endParaRPr sz="1250">
              <a:latin typeface="Calibri"/>
              <a:ea typeface="Calibri"/>
              <a:cs typeface="Calibri"/>
              <a:sym typeface="Calibri"/>
            </a:endParaRPr>
          </a:p>
        </p:txBody>
      </p:sp>
      <p:grpSp>
        <p:nvGrpSpPr>
          <p:cNvPr id="241" name="Google Shape;241;p19"/>
          <p:cNvGrpSpPr/>
          <p:nvPr/>
        </p:nvGrpSpPr>
        <p:grpSpPr>
          <a:xfrm>
            <a:off x="3005201" y="2624201"/>
            <a:ext cx="1524000" cy="1357249"/>
            <a:chOff x="3005201" y="2624201"/>
            <a:chExt cx="1524000" cy="1357249"/>
          </a:xfrm>
        </p:grpSpPr>
        <p:sp>
          <p:nvSpPr>
            <p:cNvPr id="242" name="Google Shape;242;p19"/>
            <p:cNvSpPr/>
            <p:nvPr/>
          </p:nvSpPr>
          <p:spPr>
            <a:xfrm>
              <a:off x="3238500" y="2847975"/>
              <a:ext cx="142875" cy="1133475"/>
            </a:xfrm>
            <a:custGeom>
              <a:rect b="b" l="l" r="r" t="t"/>
              <a:pathLst>
                <a:path extrusionOk="0" h="1133475" w="142875">
                  <a:moveTo>
                    <a:pt x="142875" y="0"/>
                  </a:moveTo>
                  <a:lnTo>
                    <a:pt x="0" y="0"/>
                  </a:lnTo>
                  <a:lnTo>
                    <a:pt x="0" y="1133475"/>
                  </a:lnTo>
                  <a:lnTo>
                    <a:pt x="142875" y="1133475"/>
                  </a:lnTo>
                  <a:lnTo>
                    <a:pt x="142875"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43" name="Google Shape;243;p19"/>
            <p:cNvSpPr/>
            <p:nvPr/>
          </p:nvSpPr>
          <p:spPr>
            <a:xfrm>
              <a:off x="3005201" y="2624201"/>
              <a:ext cx="1524000" cy="914400"/>
            </a:xfrm>
            <a:custGeom>
              <a:rect b="b" l="l" r="r" t="t"/>
              <a:pathLst>
                <a:path extrusionOk="0" h="914400" w="1524000">
                  <a:moveTo>
                    <a:pt x="1432560" y="0"/>
                  </a:moveTo>
                  <a:lnTo>
                    <a:pt x="91440" y="0"/>
                  </a:lnTo>
                  <a:lnTo>
                    <a:pt x="55828" y="7179"/>
                  </a:lnTo>
                  <a:lnTo>
                    <a:pt x="26765" y="26765"/>
                  </a:lnTo>
                  <a:lnTo>
                    <a:pt x="7179" y="55828"/>
                  </a:lnTo>
                  <a:lnTo>
                    <a:pt x="0" y="91439"/>
                  </a:lnTo>
                  <a:lnTo>
                    <a:pt x="0" y="822960"/>
                  </a:lnTo>
                  <a:lnTo>
                    <a:pt x="7179" y="858518"/>
                  </a:lnTo>
                  <a:lnTo>
                    <a:pt x="26765" y="887587"/>
                  </a:lnTo>
                  <a:lnTo>
                    <a:pt x="55828" y="907202"/>
                  </a:lnTo>
                  <a:lnTo>
                    <a:pt x="91440" y="914400"/>
                  </a:lnTo>
                  <a:lnTo>
                    <a:pt x="1432560" y="914400"/>
                  </a:lnTo>
                  <a:lnTo>
                    <a:pt x="1468118" y="907202"/>
                  </a:lnTo>
                  <a:lnTo>
                    <a:pt x="1497187" y="887587"/>
                  </a:lnTo>
                  <a:lnTo>
                    <a:pt x="1516802" y="858518"/>
                  </a:lnTo>
                  <a:lnTo>
                    <a:pt x="1524000" y="822960"/>
                  </a:lnTo>
                  <a:lnTo>
                    <a:pt x="1524000" y="91439"/>
                  </a:lnTo>
                  <a:lnTo>
                    <a:pt x="1516802" y="55828"/>
                  </a:lnTo>
                  <a:lnTo>
                    <a:pt x="1497187" y="26765"/>
                  </a:lnTo>
                  <a:lnTo>
                    <a:pt x="1468118" y="7179"/>
                  </a:lnTo>
                  <a:lnTo>
                    <a:pt x="1432560"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44" name="Google Shape;244;p19"/>
            <p:cNvSpPr/>
            <p:nvPr/>
          </p:nvSpPr>
          <p:spPr>
            <a:xfrm>
              <a:off x="3005201" y="2624201"/>
              <a:ext cx="1524000" cy="914400"/>
            </a:xfrm>
            <a:custGeom>
              <a:rect b="b" l="l" r="r" t="t"/>
              <a:pathLst>
                <a:path extrusionOk="0" h="914400" w="1524000">
                  <a:moveTo>
                    <a:pt x="0" y="91439"/>
                  </a:moveTo>
                  <a:lnTo>
                    <a:pt x="7179" y="55828"/>
                  </a:lnTo>
                  <a:lnTo>
                    <a:pt x="26765" y="26765"/>
                  </a:lnTo>
                  <a:lnTo>
                    <a:pt x="55828" y="7179"/>
                  </a:lnTo>
                  <a:lnTo>
                    <a:pt x="91440" y="0"/>
                  </a:lnTo>
                  <a:lnTo>
                    <a:pt x="1432560" y="0"/>
                  </a:lnTo>
                  <a:lnTo>
                    <a:pt x="1468118" y="7179"/>
                  </a:lnTo>
                  <a:lnTo>
                    <a:pt x="1497187" y="26765"/>
                  </a:lnTo>
                  <a:lnTo>
                    <a:pt x="1516802" y="55828"/>
                  </a:lnTo>
                  <a:lnTo>
                    <a:pt x="1524000" y="91439"/>
                  </a:lnTo>
                  <a:lnTo>
                    <a:pt x="1524000" y="822960"/>
                  </a:lnTo>
                  <a:lnTo>
                    <a:pt x="1516802" y="858518"/>
                  </a:lnTo>
                  <a:lnTo>
                    <a:pt x="1497187" y="887587"/>
                  </a:lnTo>
                  <a:lnTo>
                    <a:pt x="1468118" y="907202"/>
                  </a:lnTo>
                  <a:lnTo>
                    <a:pt x="1432560" y="914400"/>
                  </a:lnTo>
                  <a:lnTo>
                    <a:pt x="91440" y="914400"/>
                  </a:lnTo>
                  <a:lnTo>
                    <a:pt x="55828" y="907202"/>
                  </a:lnTo>
                  <a:lnTo>
                    <a:pt x="26765" y="887587"/>
                  </a:lnTo>
                  <a:lnTo>
                    <a:pt x="7179" y="858518"/>
                  </a:lnTo>
                  <a:lnTo>
                    <a:pt x="0" y="822960"/>
                  </a:lnTo>
                  <a:lnTo>
                    <a:pt x="0" y="91439"/>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45" name="Google Shape;245;p19"/>
          <p:cNvSpPr txBox="1"/>
          <p:nvPr/>
        </p:nvSpPr>
        <p:spPr>
          <a:xfrm>
            <a:off x="3210941" y="2769552"/>
            <a:ext cx="1114425" cy="582295"/>
          </a:xfrm>
          <a:prstGeom prst="rect">
            <a:avLst/>
          </a:prstGeom>
          <a:noFill/>
          <a:ln>
            <a:noFill/>
          </a:ln>
        </p:spPr>
        <p:txBody>
          <a:bodyPr anchorCtr="0" anchor="t" bIns="0" lIns="0" spcFirstLastPara="1" rIns="0" wrap="square" tIns="29200">
            <a:spAutoFit/>
          </a:bodyPr>
          <a:lstStyle/>
          <a:p>
            <a:pPr indent="0" lvl="0" marL="12700" marR="5080" rtl="0" algn="ctr">
              <a:lnSpc>
                <a:spcPct val="114400"/>
              </a:lnSpc>
              <a:spcBef>
                <a:spcPts val="0"/>
              </a:spcBef>
              <a:spcAft>
                <a:spcPts val="0"/>
              </a:spcAft>
              <a:buNone/>
            </a:pPr>
            <a:r>
              <a:rPr lang="en-US" sz="1250">
                <a:solidFill>
                  <a:srgbClr val="FFFFFF"/>
                </a:solidFill>
                <a:latin typeface="Calibri"/>
                <a:ea typeface="Calibri"/>
                <a:cs typeface="Calibri"/>
                <a:sym typeface="Calibri"/>
              </a:rPr>
              <a:t>Impute/Remove Missing Data (fillna/dropna)</a:t>
            </a:r>
            <a:endParaRPr sz="1250">
              <a:latin typeface="Calibri"/>
              <a:ea typeface="Calibri"/>
              <a:cs typeface="Calibri"/>
              <a:sym typeface="Calibri"/>
            </a:endParaRPr>
          </a:p>
        </p:txBody>
      </p:sp>
      <p:grpSp>
        <p:nvGrpSpPr>
          <p:cNvPr id="246" name="Google Shape;246;p19"/>
          <p:cNvGrpSpPr/>
          <p:nvPr/>
        </p:nvGrpSpPr>
        <p:grpSpPr>
          <a:xfrm>
            <a:off x="3005201" y="3767201"/>
            <a:ext cx="1524000" cy="1357249"/>
            <a:chOff x="3005201" y="3767201"/>
            <a:chExt cx="1524000" cy="1357249"/>
          </a:xfrm>
        </p:grpSpPr>
        <p:sp>
          <p:nvSpPr>
            <p:cNvPr id="247" name="Google Shape;247;p19"/>
            <p:cNvSpPr/>
            <p:nvPr/>
          </p:nvSpPr>
          <p:spPr>
            <a:xfrm>
              <a:off x="3238500" y="3990975"/>
              <a:ext cx="142875" cy="1133475"/>
            </a:xfrm>
            <a:custGeom>
              <a:rect b="b" l="l" r="r" t="t"/>
              <a:pathLst>
                <a:path extrusionOk="0" h="1133475" w="142875">
                  <a:moveTo>
                    <a:pt x="142875" y="0"/>
                  </a:moveTo>
                  <a:lnTo>
                    <a:pt x="0" y="0"/>
                  </a:lnTo>
                  <a:lnTo>
                    <a:pt x="0" y="1133475"/>
                  </a:lnTo>
                  <a:lnTo>
                    <a:pt x="142875" y="1133475"/>
                  </a:lnTo>
                  <a:lnTo>
                    <a:pt x="142875"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48" name="Google Shape;248;p19"/>
            <p:cNvSpPr/>
            <p:nvPr/>
          </p:nvSpPr>
          <p:spPr>
            <a:xfrm>
              <a:off x="3005201" y="3767201"/>
              <a:ext cx="1524000" cy="914400"/>
            </a:xfrm>
            <a:custGeom>
              <a:rect b="b" l="l" r="r" t="t"/>
              <a:pathLst>
                <a:path extrusionOk="0" h="914400" w="1524000">
                  <a:moveTo>
                    <a:pt x="1432560" y="0"/>
                  </a:moveTo>
                  <a:lnTo>
                    <a:pt x="91440" y="0"/>
                  </a:lnTo>
                  <a:lnTo>
                    <a:pt x="55828" y="7179"/>
                  </a:lnTo>
                  <a:lnTo>
                    <a:pt x="26765" y="26765"/>
                  </a:lnTo>
                  <a:lnTo>
                    <a:pt x="7179" y="55828"/>
                  </a:lnTo>
                  <a:lnTo>
                    <a:pt x="0" y="91440"/>
                  </a:lnTo>
                  <a:lnTo>
                    <a:pt x="0" y="822960"/>
                  </a:lnTo>
                  <a:lnTo>
                    <a:pt x="7179" y="858518"/>
                  </a:lnTo>
                  <a:lnTo>
                    <a:pt x="26765" y="887587"/>
                  </a:lnTo>
                  <a:lnTo>
                    <a:pt x="55828" y="907202"/>
                  </a:lnTo>
                  <a:lnTo>
                    <a:pt x="91440" y="914400"/>
                  </a:lnTo>
                  <a:lnTo>
                    <a:pt x="1432560" y="914400"/>
                  </a:lnTo>
                  <a:lnTo>
                    <a:pt x="1468118" y="907202"/>
                  </a:lnTo>
                  <a:lnTo>
                    <a:pt x="1497187" y="887587"/>
                  </a:lnTo>
                  <a:lnTo>
                    <a:pt x="1516802" y="858518"/>
                  </a:lnTo>
                  <a:lnTo>
                    <a:pt x="1524000" y="822960"/>
                  </a:lnTo>
                  <a:lnTo>
                    <a:pt x="1524000" y="91440"/>
                  </a:lnTo>
                  <a:lnTo>
                    <a:pt x="1516802" y="55828"/>
                  </a:lnTo>
                  <a:lnTo>
                    <a:pt x="1497187" y="26765"/>
                  </a:lnTo>
                  <a:lnTo>
                    <a:pt x="1468118" y="7179"/>
                  </a:lnTo>
                  <a:lnTo>
                    <a:pt x="1432560"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49" name="Google Shape;249;p19"/>
            <p:cNvSpPr/>
            <p:nvPr/>
          </p:nvSpPr>
          <p:spPr>
            <a:xfrm>
              <a:off x="3005201" y="3767201"/>
              <a:ext cx="1524000" cy="914400"/>
            </a:xfrm>
            <a:custGeom>
              <a:rect b="b" l="l" r="r" t="t"/>
              <a:pathLst>
                <a:path extrusionOk="0" h="914400" w="1524000">
                  <a:moveTo>
                    <a:pt x="0" y="91440"/>
                  </a:moveTo>
                  <a:lnTo>
                    <a:pt x="7179" y="55828"/>
                  </a:lnTo>
                  <a:lnTo>
                    <a:pt x="26765" y="26765"/>
                  </a:lnTo>
                  <a:lnTo>
                    <a:pt x="55828" y="7179"/>
                  </a:lnTo>
                  <a:lnTo>
                    <a:pt x="91440" y="0"/>
                  </a:lnTo>
                  <a:lnTo>
                    <a:pt x="1432560" y="0"/>
                  </a:lnTo>
                  <a:lnTo>
                    <a:pt x="1468118" y="7179"/>
                  </a:lnTo>
                  <a:lnTo>
                    <a:pt x="1497187" y="26765"/>
                  </a:lnTo>
                  <a:lnTo>
                    <a:pt x="1516802" y="55828"/>
                  </a:lnTo>
                  <a:lnTo>
                    <a:pt x="1524000" y="91440"/>
                  </a:lnTo>
                  <a:lnTo>
                    <a:pt x="1524000" y="822960"/>
                  </a:lnTo>
                  <a:lnTo>
                    <a:pt x="1516802" y="858518"/>
                  </a:lnTo>
                  <a:lnTo>
                    <a:pt x="1497187" y="887587"/>
                  </a:lnTo>
                  <a:lnTo>
                    <a:pt x="1468118" y="907202"/>
                  </a:lnTo>
                  <a:lnTo>
                    <a:pt x="1432560" y="914400"/>
                  </a:lnTo>
                  <a:lnTo>
                    <a:pt x="91440" y="914400"/>
                  </a:lnTo>
                  <a:lnTo>
                    <a:pt x="55828" y="907202"/>
                  </a:lnTo>
                  <a:lnTo>
                    <a:pt x="26765" y="887587"/>
                  </a:lnTo>
                  <a:lnTo>
                    <a:pt x="7179" y="858518"/>
                  </a:lnTo>
                  <a:lnTo>
                    <a:pt x="0" y="822960"/>
                  </a:lnTo>
                  <a:lnTo>
                    <a:pt x="0" y="9144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50" name="Google Shape;250;p19"/>
          <p:cNvSpPr txBox="1"/>
          <p:nvPr/>
        </p:nvSpPr>
        <p:spPr>
          <a:xfrm>
            <a:off x="3108070" y="3912806"/>
            <a:ext cx="1316990" cy="582930"/>
          </a:xfrm>
          <a:prstGeom prst="rect">
            <a:avLst/>
          </a:prstGeom>
          <a:noFill/>
          <a:ln>
            <a:noFill/>
          </a:ln>
        </p:spPr>
        <p:txBody>
          <a:bodyPr anchorCtr="0" anchor="t" bIns="0" lIns="0" spcFirstLastPara="1" rIns="0" wrap="square" tIns="29200">
            <a:spAutoFit/>
          </a:bodyPr>
          <a:lstStyle/>
          <a:p>
            <a:pPr indent="0" lvl="0" marL="12700" marR="5080" rtl="0" algn="ctr">
              <a:lnSpc>
                <a:spcPct val="114400"/>
              </a:lnSpc>
              <a:spcBef>
                <a:spcPts val="0"/>
              </a:spcBef>
              <a:spcAft>
                <a:spcPts val="0"/>
              </a:spcAft>
              <a:buNone/>
            </a:pPr>
            <a:r>
              <a:rPr lang="en-US" sz="1250">
                <a:solidFill>
                  <a:srgbClr val="FFFFFF"/>
                </a:solidFill>
                <a:latin typeface="Calibri"/>
                <a:ea typeface="Calibri"/>
                <a:cs typeface="Calibri"/>
                <a:sym typeface="Calibri"/>
              </a:rPr>
              <a:t>Convert Data Types (pd.to_datetime, astype)</a:t>
            </a:r>
            <a:endParaRPr sz="1250">
              <a:latin typeface="Calibri"/>
              <a:ea typeface="Calibri"/>
              <a:cs typeface="Calibri"/>
              <a:sym typeface="Calibri"/>
            </a:endParaRPr>
          </a:p>
        </p:txBody>
      </p:sp>
      <p:grpSp>
        <p:nvGrpSpPr>
          <p:cNvPr id="251" name="Google Shape;251;p19"/>
          <p:cNvGrpSpPr/>
          <p:nvPr/>
        </p:nvGrpSpPr>
        <p:grpSpPr>
          <a:xfrm>
            <a:off x="3005201" y="4910201"/>
            <a:ext cx="2328799" cy="914400"/>
            <a:chOff x="3005201" y="4910201"/>
            <a:chExt cx="2328799" cy="914400"/>
          </a:xfrm>
        </p:grpSpPr>
        <p:sp>
          <p:nvSpPr>
            <p:cNvPr id="252" name="Google Shape;252;p19"/>
            <p:cNvSpPr/>
            <p:nvPr/>
          </p:nvSpPr>
          <p:spPr>
            <a:xfrm>
              <a:off x="3314700" y="5057775"/>
              <a:ext cx="2019300" cy="142875"/>
            </a:xfrm>
            <a:custGeom>
              <a:rect b="b" l="l" r="r" t="t"/>
              <a:pathLst>
                <a:path extrusionOk="0" h="142875" w="2019300">
                  <a:moveTo>
                    <a:pt x="2019300" y="0"/>
                  </a:moveTo>
                  <a:lnTo>
                    <a:pt x="0" y="0"/>
                  </a:lnTo>
                  <a:lnTo>
                    <a:pt x="0" y="142875"/>
                  </a:lnTo>
                  <a:lnTo>
                    <a:pt x="2019300" y="142875"/>
                  </a:lnTo>
                  <a:lnTo>
                    <a:pt x="201930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53" name="Google Shape;253;p19"/>
            <p:cNvSpPr/>
            <p:nvPr/>
          </p:nvSpPr>
          <p:spPr>
            <a:xfrm>
              <a:off x="3005201" y="4910201"/>
              <a:ext cx="1524000" cy="914400"/>
            </a:xfrm>
            <a:custGeom>
              <a:rect b="b" l="l" r="r" t="t"/>
              <a:pathLst>
                <a:path extrusionOk="0" h="914400" w="1524000">
                  <a:moveTo>
                    <a:pt x="1432560" y="0"/>
                  </a:moveTo>
                  <a:lnTo>
                    <a:pt x="91440" y="0"/>
                  </a:lnTo>
                  <a:lnTo>
                    <a:pt x="55828" y="7179"/>
                  </a:lnTo>
                  <a:lnTo>
                    <a:pt x="26765" y="26765"/>
                  </a:lnTo>
                  <a:lnTo>
                    <a:pt x="7179" y="55828"/>
                  </a:lnTo>
                  <a:lnTo>
                    <a:pt x="0" y="91440"/>
                  </a:lnTo>
                  <a:lnTo>
                    <a:pt x="0" y="822896"/>
                  </a:lnTo>
                  <a:lnTo>
                    <a:pt x="7179" y="858486"/>
                  </a:lnTo>
                  <a:lnTo>
                    <a:pt x="26765" y="887552"/>
                  </a:lnTo>
                  <a:lnTo>
                    <a:pt x="55828" y="907149"/>
                  </a:lnTo>
                  <a:lnTo>
                    <a:pt x="91440" y="914336"/>
                  </a:lnTo>
                  <a:lnTo>
                    <a:pt x="1432560" y="914336"/>
                  </a:lnTo>
                  <a:lnTo>
                    <a:pt x="1468118" y="907149"/>
                  </a:lnTo>
                  <a:lnTo>
                    <a:pt x="1497187" y="887552"/>
                  </a:lnTo>
                  <a:lnTo>
                    <a:pt x="1516802" y="858486"/>
                  </a:lnTo>
                  <a:lnTo>
                    <a:pt x="1524000" y="822896"/>
                  </a:lnTo>
                  <a:lnTo>
                    <a:pt x="1524000" y="91440"/>
                  </a:lnTo>
                  <a:lnTo>
                    <a:pt x="1516802" y="55828"/>
                  </a:lnTo>
                  <a:lnTo>
                    <a:pt x="1497187" y="26765"/>
                  </a:lnTo>
                  <a:lnTo>
                    <a:pt x="1468118" y="7179"/>
                  </a:lnTo>
                  <a:lnTo>
                    <a:pt x="1432560"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54" name="Google Shape;254;p19"/>
            <p:cNvSpPr/>
            <p:nvPr/>
          </p:nvSpPr>
          <p:spPr>
            <a:xfrm>
              <a:off x="3005201" y="4910201"/>
              <a:ext cx="1524000" cy="914400"/>
            </a:xfrm>
            <a:custGeom>
              <a:rect b="b" l="l" r="r" t="t"/>
              <a:pathLst>
                <a:path extrusionOk="0" h="914400" w="1524000">
                  <a:moveTo>
                    <a:pt x="0" y="91440"/>
                  </a:moveTo>
                  <a:lnTo>
                    <a:pt x="7179" y="55828"/>
                  </a:lnTo>
                  <a:lnTo>
                    <a:pt x="26765" y="26765"/>
                  </a:lnTo>
                  <a:lnTo>
                    <a:pt x="55828" y="7179"/>
                  </a:lnTo>
                  <a:lnTo>
                    <a:pt x="91440" y="0"/>
                  </a:lnTo>
                  <a:lnTo>
                    <a:pt x="1432560" y="0"/>
                  </a:lnTo>
                  <a:lnTo>
                    <a:pt x="1468118" y="7179"/>
                  </a:lnTo>
                  <a:lnTo>
                    <a:pt x="1497187" y="26765"/>
                  </a:lnTo>
                  <a:lnTo>
                    <a:pt x="1516802" y="55828"/>
                  </a:lnTo>
                  <a:lnTo>
                    <a:pt x="1524000" y="91440"/>
                  </a:lnTo>
                  <a:lnTo>
                    <a:pt x="1524000" y="822896"/>
                  </a:lnTo>
                  <a:lnTo>
                    <a:pt x="1516802" y="858486"/>
                  </a:lnTo>
                  <a:lnTo>
                    <a:pt x="1497187" y="887552"/>
                  </a:lnTo>
                  <a:lnTo>
                    <a:pt x="1468118" y="907149"/>
                  </a:lnTo>
                  <a:lnTo>
                    <a:pt x="1432560" y="914336"/>
                  </a:lnTo>
                  <a:lnTo>
                    <a:pt x="91440" y="914336"/>
                  </a:lnTo>
                  <a:lnTo>
                    <a:pt x="55828" y="907149"/>
                  </a:lnTo>
                  <a:lnTo>
                    <a:pt x="26765" y="887552"/>
                  </a:lnTo>
                  <a:lnTo>
                    <a:pt x="7179" y="858486"/>
                  </a:lnTo>
                  <a:lnTo>
                    <a:pt x="0" y="822896"/>
                  </a:lnTo>
                  <a:lnTo>
                    <a:pt x="0" y="9144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55" name="Google Shape;255;p19"/>
          <p:cNvSpPr txBox="1"/>
          <p:nvPr/>
        </p:nvSpPr>
        <p:spPr>
          <a:xfrm>
            <a:off x="3208020" y="5147691"/>
            <a:ext cx="1116330" cy="400685"/>
          </a:xfrm>
          <a:prstGeom prst="rect">
            <a:avLst/>
          </a:prstGeom>
          <a:noFill/>
          <a:ln>
            <a:noFill/>
          </a:ln>
        </p:spPr>
        <p:txBody>
          <a:bodyPr anchorCtr="0" anchor="t" bIns="0" lIns="0" spcFirstLastPara="1" rIns="0" wrap="square" tIns="15875">
            <a:spAutoFit/>
          </a:bodyPr>
          <a:lstStyle/>
          <a:p>
            <a:pPr indent="0" lvl="0" marL="12700" rtl="0" algn="l">
              <a:lnSpc>
                <a:spcPct val="116799"/>
              </a:lnSpc>
              <a:spcBef>
                <a:spcPts val="0"/>
              </a:spcBef>
              <a:spcAft>
                <a:spcPts val="0"/>
              </a:spcAft>
              <a:buNone/>
            </a:pPr>
            <a:r>
              <a:rPr lang="en-US" sz="1250">
                <a:solidFill>
                  <a:srgbClr val="FFFFFF"/>
                </a:solidFill>
                <a:latin typeface="Calibri"/>
                <a:ea typeface="Calibri"/>
                <a:cs typeface="Calibri"/>
                <a:sym typeface="Calibri"/>
              </a:rPr>
              <a:t>Standardize Text</a:t>
            </a:r>
            <a:endParaRPr sz="1250">
              <a:latin typeface="Calibri"/>
              <a:ea typeface="Calibri"/>
              <a:cs typeface="Calibri"/>
              <a:sym typeface="Calibri"/>
            </a:endParaRPr>
          </a:p>
          <a:p>
            <a:pPr indent="0" lvl="0" marL="36830" rtl="0" algn="l">
              <a:lnSpc>
                <a:spcPct val="116799"/>
              </a:lnSpc>
              <a:spcBef>
                <a:spcPts val="0"/>
              </a:spcBef>
              <a:spcAft>
                <a:spcPts val="0"/>
              </a:spcAft>
              <a:buNone/>
            </a:pPr>
            <a:r>
              <a:rPr lang="en-US" sz="1250">
                <a:solidFill>
                  <a:srgbClr val="FFFFFF"/>
                </a:solidFill>
                <a:latin typeface="Calibri"/>
                <a:ea typeface="Calibri"/>
                <a:cs typeface="Calibri"/>
                <a:sym typeface="Calibri"/>
              </a:rPr>
              <a:t>(str.lower, strip)</a:t>
            </a:r>
            <a:endParaRPr sz="1250">
              <a:latin typeface="Calibri"/>
              <a:ea typeface="Calibri"/>
              <a:cs typeface="Calibri"/>
              <a:sym typeface="Calibri"/>
            </a:endParaRPr>
          </a:p>
        </p:txBody>
      </p:sp>
      <p:grpSp>
        <p:nvGrpSpPr>
          <p:cNvPr id="256" name="Google Shape;256;p19"/>
          <p:cNvGrpSpPr/>
          <p:nvPr/>
        </p:nvGrpSpPr>
        <p:grpSpPr>
          <a:xfrm>
            <a:off x="5034026" y="3990975"/>
            <a:ext cx="1524000" cy="1833625"/>
            <a:chOff x="5034026" y="3990975"/>
            <a:chExt cx="1524000" cy="1833625"/>
          </a:xfrm>
        </p:grpSpPr>
        <p:sp>
          <p:nvSpPr>
            <p:cNvPr id="257" name="Google Shape;257;p19"/>
            <p:cNvSpPr/>
            <p:nvPr/>
          </p:nvSpPr>
          <p:spPr>
            <a:xfrm>
              <a:off x="5267325" y="3990975"/>
              <a:ext cx="133350" cy="1133475"/>
            </a:xfrm>
            <a:custGeom>
              <a:rect b="b" l="l" r="r" t="t"/>
              <a:pathLst>
                <a:path extrusionOk="0" h="1133475" w="133350">
                  <a:moveTo>
                    <a:pt x="133350" y="0"/>
                  </a:moveTo>
                  <a:lnTo>
                    <a:pt x="0" y="0"/>
                  </a:lnTo>
                  <a:lnTo>
                    <a:pt x="0" y="1133475"/>
                  </a:lnTo>
                  <a:lnTo>
                    <a:pt x="133350" y="1133475"/>
                  </a:lnTo>
                  <a:lnTo>
                    <a:pt x="13335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58" name="Google Shape;258;p19"/>
            <p:cNvSpPr/>
            <p:nvPr/>
          </p:nvSpPr>
          <p:spPr>
            <a:xfrm>
              <a:off x="5034026" y="4910200"/>
              <a:ext cx="1524000" cy="914400"/>
            </a:xfrm>
            <a:custGeom>
              <a:rect b="b" l="l" r="r" t="t"/>
              <a:pathLst>
                <a:path extrusionOk="0" h="914400" w="1524000">
                  <a:moveTo>
                    <a:pt x="1432560" y="0"/>
                  </a:moveTo>
                  <a:lnTo>
                    <a:pt x="91439" y="0"/>
                  </a:lnTo>
                  <a:lnTo>
                    <a:pt x="55828" y="7179"/>
                  </a:lnTo>
                  <a:lnTo>
                    <a:pt x="26765" y="26765"/>
                  </a:lnTo>
                  <a:lnTo>
                    <a:pt x="7179" y="55828"/>
                  </a:lnTo>
                  <a:lnTo>
                    <a:pt x="0" y="91440"/>
                  </a:lnTo>
                  <a:lnTo>
                    <a:pt x="0" y="822896"/>
                  </a:lnTo>
                  <a:lnTo>
                    <a:pt x="7179" y="858486"/>
                  </a:lnTo>
                  <a:lnTo>
                    <a:pt x="26765" y="887552"/>
                  </a:lnTo>
                  <a:lnTo>
                    <a:pt x="55828" y="907149"/>
                  </a:lnTo>
                  <a:lnTo>
                    <a:pt x="91439" y="914336"/>
                  </a:lnTo>
                  <a:lnTo>
                    <a:pt x="1432560" y="914336"/>
                  </a:lnTo>
                  <a:lnTo>
                    <a:pt x="1468118" y="907149"/>
                  </a:lnTo>
                  <a:lnTo>
                    <a:pt x="1497187" y="887552"/>
                  </a:lnTo>
                  <a:lnTo>
                    <a:pt x="1516802" y="858486"/>
                  </a:lnTo>
                  <a:lnTo>
                    <a:pt x="1524000" y="822896"/>
                  </a:lnTo>
                  <a:lnTo>
                    <a:pt x="1524000" y="91440"/>
                  </a:lnTo>
                  <a:lnTo>
                    <a:pt x="1516802" y="55828"/>
                  </a:lnTo>
                  <a:lnTo>
                    <a:pt x="1497187" y="26765"/>
                  </a:lnTo>
                  <a:lnTo>
                    <a:pt x="1468118" y="7179"/>
                  </a:lnTo>
                  <a:lnTo>
                    <a:pt x="1432560"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59" name="Google Shape;259;p19"/>
            <p:cNvSpPr/>
            <p:nvPr/>
          </p:nvSpPr>
          <p:spPr>
            <a:xfrm>
              <a:off x="5034026" y="4910200"/>
              <a:ext cx="1524000" cy="914400"/>
            </a:xfrm>
            <a:custGeom>
              <a:rect b="b" l="l" r="r" t="t"/>
              <a:pathLst>
                <a:path extrusionOk="0" h="914400" w="1524000">
                  <a:moveTo>
                    <a:pt x="0" y="91440"/>
                  </a:moveTo>
                  <a:lnTo>
                    <a:pt x="7179" y="55828"/>
                  </a:lnTo>
                  <a:lnTo>
                    <a:pt x="26765" y="26765"/>
                  </a:lnTo>
                  <a:lnTo>
                    <a:pt x="55828" y="7179"/>
                  </a:lnTo>
                  <a:lnTo>
                    <a:pt x="91439" y="0"/>
                  </a:lnTo>
                  <a:lnTo>
                    <a:pt x="1432560" y="0"/>
                  </a:lnTo>
                  <a:lnTo>
                    <a:pt x="1468118" y="7179"/>
                  </a:lnTo>
                  <a:lnTo>
                    <a:pt x="1497187" y="26765"/>
                  </a:lnTo>
                  <a:lnTo>
                    <a:pt x="1516802" y="55828"/>
                  </a:lnTo>
                  <a:lnTo>
                    <a:pt x="1524000" y="91440"/>
                  </a:lnTo>
                  <a:lnTo>
                    <a:pt x="1524000" y="822896"/>
                  </a:lnTo>
                  <a:lnTo>
                    <a:pt x="1516802" y="858486"/>
                  </a:lnTo>
                  <a:lnTo>
                    <a:pt x="1497187" y="887552"/>
                  </a:lnTo>
                  <a:lnTo>
                    <a:pt x="1468118" y="907149"/>
                  </a:lnTo>
                  <a:lnTo>
                    <a:pt x="1432560" y="914336"/>
                  </a:lnTo>
                  <a:lnTo>
                    <a:pt x="91439" y="914336"/>
                  </a:lnTo>
                  <a:lnTo>
                    <a:pt x="55828" y="907149"/>
                  </a:lnTo>
                  <a:lnTo>
                    <a:pt x="26765" y="887552"/>
                  </a:lnTo>
                  <a:lnTo>
                    <a:pt x="7179" y="858486"/>
                  </a:lnTo>
                  <a:lnTo>
                    <a:pt x="0" y="822896"/>
                  </a:lnTo>
                  <a:lnTo>
                    <a:pt x="0" y="9144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60" name="Google Shape;260;p19"/>
          <p:cNvSpPr txBox="1"/>
          <p:nvPr/>
        </p:nvSpPr>
        <p:spPr>
          <a:xfrm>
            <a:off x="5109590" y="5056187"/>
            <a:ext cx="1366520" cy="582930"/>
          </a:xfrm>
          <a:prstGeom prst="rect">
            <a:avLst/>
          </a:prstGeom>
          <a:noFill/>
          <a:ln>
            <a:noFill/>
          </a:ln>
        </p:spPr>
        <p:txBody>
          <a:bodyPr anchorCtr="0" anchor="t" bIns="0" lIns="0" spcFirstLastPara="1" rIns="0" wrap="square" tIns="29200">
            <a:spAutoFit/>
          </a:bodyPr>
          <a:lstStyle/>
          <a:p>
            <a:pPr indent="0" lvl="0" marL="12700" marR="5080" rtl="0" algn="ctr">
              <a:lnSpc>
                <a:spcPct val="114400"/>
              </a:lnSpc>
              <a:spcBef>
                <a:spcPts val="0"/>
              </a:spcBef>
              <a:spcAft>
                <a:spcPts val="0"/>
              </a:spcAft>
              <a:buNone/>
            </a:pPr>
            <a:r>
              <a:rPr lang="en-US" sz="1250">
                <a:solidFill>
                  <a:srgbClr val="FFFFFF"/>
                </a:solidFill>
                <a:latin typeface="Calibri"/>
                <a:ea typeface="Calibri"/>
                <a:cs typeface="Calibri"/>
                <a:sym typeface="Calibri"/>
              </a:rPr>
              <a:t>Feature Engineering (create new columns)</a:t>
            </a:r>
            <a:endParaRPr sz="1250">
              <a:latin typeface="Calibri"/>
              <a:ea typeface="Calibri"/>
              <a:cs typeface="Calibri"/>
              <a:sym typeface="Calibri"/>
            </a:endParaRPr>
          </a:p>
        </p:txBody>
      </p:sp>
      <p:grpSp>
        <p:nvGrpSpPr>
          <p:cNvPr id="261" name="Google Shape;261;p19"/>
          <p:cNvGrpSpPr/>
          <p:nvPr/>
        </p:nvGrpSpPr>
        <p:grpSpPr>
          <a:xfrm>
            <a:off x="5034026" y="2847975"/>
            <a:ext cx="1524000" cy="1833625"/>
            <a:chOff x="5034026" y="2847975"/>
            <a:chExt cx="1524000" cy="1833625"/>
          </a:xfrm>
        </p:grpSpPr>
        <p:sp>
          <p:nvSpPr>
            <p:cNvPr id="262" name="Google Shape;262;p19"/>
            <p:cNvSpPr/>
            <p:nvPr/>
          </p:nvSpPr>
          <p:spPr>
            <a:xfrm>
              <a:off x="5267325" y="2847975"/>
              <a:ext cx="133350" cy="1133475"/>
            </a:xfrm>
            <a:custGeom>
              <a:rect b="b" l="l" r="r" t="t"/>
              <a:pathLst>
                <a:path extrusionOk="0" h="1133475" w="133350">
                  <a:moveTo>
                    <a:pt x="133350" y="0"/>
                  </a:moveTo>
                  <a:lnTo>
                    <a:pt x="0" y="0"/>
                  </a:lnTo>
                  <a:lnTo>
                    <a:pt x="0" y="1133475"/>
                  </a:lnTo>
                  <a:lnTo>
                    <a:pt x="133350" y="1133475"/>
                  </a:lnTo>
                  <a:lnTo>
                    <a:pt x="13335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63" name="Google Shape;263;p19"/>
            <p:cNvSpPr/>
            <p:nvPr/>
          </p:nvSpPr>
          <p:spPr>
            <a:xfrm>
              <a:off x="5034026" y="3767200"/>
              <a:ext cx="1524000" cy="914400"/>
            </a:xfrm>
            <a:custGeom>
              <a:rect b="b" l="l" r="r" t="t"/>
              <a:pathLst>
                <a:path extrusionOk="0" h="914400" w="1524000">
                  <a:moveTo>
                    <a:pt x="1432560" y="0"/>
                  </a:moveTo>
                  <a:lnTo>
                    <a:pt x="91439" y="0"/>
                  </a:lnTo>
                  <a:lnTo>
                    <a:pt x="55828" y="7179"/>
                  </a:lnTo>
                  <a:lnTo>
                    <a:pt x="26765" y="26765"/>
                  </a:lnTo>
                  <a:lnTo>
                    <a:pt x="7179" y="55828"/>
                  </a:lnTo>
                  <a:lnTo>
                    <a:pt x="0" y="91440"/>
                  </a:lnTo>
                  <a:lnTo>
                    <a:pt x="0" y="822960"/>
                  </a:lnTo>
                  <a:lnTo>
                    <a:pt x="7179" y="858518"/>
                  </a:lnTo>
                  <a:lnTo>
                    <a:pt x="26765" y="887587"/>
                  </a:lnTo>
                  <a:lnTo>
                    <a:pt x="55828" y="907202"/>
                  </a:lnTo>
                  <a:lnTo>
                    <a:pt x="91439" y="914400"/>
                  </a:lnTo>
                  <a:lnTo>
                    <a:pt x="1432560" y="914400"/>
                  </a:lnTo>
                  <a:lnTo>
                    <a:pt x="1468118" y="907202"/>
                  </a:lnTo>
                  <a:lnTo>
                    <a:pt x="1497187" y="887587"/>
                  </a:lnTo>
                  <a:lnTo>
                    <a:pt x="1516802" y="858518"/>
                  </a:lnTo>
                  <a:lnTo>
                    <a:pt x="1524000" y="822960"/>
                  </a:lnTo>
                  <a:lnTo>
                    <a:pt x="1524000" y="91440"/>
                  </a:lnTo>
                  <a:lnTo>
                    <a:pt x="1516802" y="55828"/>
                  </a:lnTo>
                  <a:lnTo>
                    <a:pt x="1497187" y="26765"/>
                  </a:lnTo>
                  <a:lnTo>
                    <a:pt x="1468118" y="7179"/>
                  </a:lnTo>
                  <a:lnTo>
                    <a:pt x="1432560"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64" name="Google Shape;264;p19"/>
            <p:cNvSpPr/>
            <p:nvPr/>
          </p:nvSpPr>
          <p:spPr>
            <a:xfrm>
              <a:off x="5034026" y="3767200"/>
              <a:ext cx="1524000" cy="914400"/>
            </a:xfrm>
            <a:custGeom>
              <a:rect b="b" l="l" r="r" t="t"/>
              <a:pathLst>
                <a:path extrusionOk="0" h="914400" w="1524000">
                  <a:moveTo>
                    <a:pt x="0" y="91440"/>
                  </a:moveTo>
                  <a:lnTo>
                    <a:pt x="7179" y="55828"/>
                  </a:lnTo>
                  <a:lnTo>
                    <a:pt x="26765" y="26765"/>
                  </a:lnTo>
                  <a:lnTo>
                    <a:pt x="55828" y="7179"/>
                  </a:lnTo>
                  <a:lnTo>
                    <a:pt x="91439" y="0"/>
                  </a:lnTo>
                  <a:lnTo>
                    <a:pt x="1432560" y="0"/>
                  </a:lnTo>
                  <a:lnTo>
                    <a:pt x="1468118" y="7179"/>
                  </a:lnTo>
                  <a:lnTo>
                    <a:pt x="1497187" y="26765"/>
                  </a:lnTo>
                  <a:lnTo>
                    <a:pt x="1516802" y="55828"/>
                  </a:lnTo>
                  <a:lnTo>
                    <a:pt x="1524000" y="91440"/>
                  </a:lnTo>
                  <a:lnTo>
                    <a:pt x="1524000" y="822960"/>
                  </a:lnTo>
                  <a:lnTo>
                    <a:pt x="1516802" y="858518"/>
                  </a:lnTo>
                  <a:lnTo>
                    <a:pt x="1497187" y="887587"/>
                  </a:lnTo>
                  <a:lnTo>
                    <a:pt x="1468118" y="907202"/>
                  </a:lnTo>
                  <a:lnTo>
                    <a:pt x="1432560" y="914400"/>
                  </a:lnTo>
                  <a:lnTo>
                    <a:pt x="91439" y="914400"/>
                  </a:lnTo>
                  <a:lnTo>
                    <a:pt x="55828" y="907202"/>
                  </a:lnTo>
                  <a:lnTo>
                    <a:pt x="26765" y="887587"/>
                  </a:lnTo>
                  <a:lnTo>
                    <a:pt x="7179" y="858518"/>
                  </a:lnTo>
                  <a:lnTo>
                    <a:pt x="0" y="822960"/>
                  </a:lnTo>
                  <a:lnTo>
                    <a:pt x="0" y="9144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65" name="Google Shape;265;p19"/>
          <p:cNvSpPr txBox="1"/>
          <p:nvPr/>
        </p:nvSpPr>
        <p:spPr>
          <a:xfrm>
            <a:off x="5237226" y="3822128"/>
            <a:ext cx="1114425" cy="773430"/>
          </a:xfrm>
          <a:prstGeom prst="rect">
            <a:avLst/>
          </a:prstGeom>
          <a:noFill/>
          <a:ln>
            <a:noFill/>
          </a:ln>
        </p:spPr>
        <p:txBody>
          <a:bodyPr anchorCtr="0" anchor="t" bIns="0" lIns="0" spcFirstLastPara="1" rIns="0" wrap="square" tIns="22225">
            <a:spAutoFit/>
          </a:bodyPr>
          <a:lstStyle/>
          <a:p>
            <a:pPr indent="0" lvl="0" marL="12700" marR="5080" rtl="0" algn="ctr">
              <a:lnSpc>
                <a:spcPct val="96800"/>
              </a:lnSpc>
              <a:spcBef>
                <a:spcPts val="0"/>
              </a:spcBef>
              <a:spcAft>
                <a:spcPts val="0"/>
              </a:spcAft>
              <a:buNone/>
            </a:pPr>
            <a:r>
              <a:rPr lang="en-US" sz="1250">
                <a:solidFill>
                  <a:srgbClr val="FFFFFF"/>
                </a:solidFill>
                <a:latin typeface="Calibri"/>
                <a:ea typeface="Calibri"/>
                <a:cs typeface="Calibri"/>
                <a:sym typeface="Calibri"/>
              </a:rPr>
              <a:t>Normalize/Scale Features (MinMaxScaler, StandardScaler)</a:t>
            </a:r>
            <a:endParaRPr sz="1250">
              <a:latin typeface="Calibri"/>
              <a:ea typeface="Calibri"/>
              <a:cs typeface="Calibri"/>
              <a:sym typeface="Calibri"/>
            </a:endParaRPr>
          </a:p>
        </p:txBody>
      </p:sp>
      <p:grpSp>
        <p:nvGrpSpPr>
          <p:cNvPr id="266" name="Google Shape;266;p19"/>
          <p:cNvGrpSpPr/>
          <p:nvPr/>
        </p:nvGrpSpPr>
        <p:grpSpPr>
          <a:xfrm>
            <a:off x="5034026" y="1704975"/>
            <a:ext cx="1524000" cy="1833625"/>
            <a:chOff x="5034026" y="1704975"/>
            <a:chExt cx="1524000" cy="1833625"/>
          </a:xfrm>
        </p:grpSpPr>
        <p:sp>
          <p:nvSpPr>
            <p:cNvPr id="267" name="Google Shape;267;p19"/>
            <p:cNvSpPr/>
            <p:nvPr/>
          </p:nvSpPr>
          <p:spPr>
            <a:xfrm>
              <a:off x="5267325" y="1704975"/>
              <a:ext cx="133350" cy="1133475"/>
            </a:xfrm>
            <a:custGeom>
              <a:rect b="b" l="l" r="r" t="t"/>
              <a:pathLst>
                <a:path extrusionOk="0" h="1133475" w="133350">
                  <a:moveTo>
                    <a:pt x="133350" y="0"/>
                  </a:moveTo>
                  <a:lnTo>
                    <a:pt x="0" y="0"/>
                  </a:lnTo>
                  <a:lnTo>
                    <a:pt x="0" y="1133475"/>
                  </a:lnTo>
                  <a:lnTo>
                    <a:pt x="133350" y="1133475"/>
                  </a:lnTo>
                  <a:lnTo>
                    <a:pt x="13335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68" name="Google Shape;268;p19"/>
            <p:cNvSpPr/>
            <p:nvPr/>
          </p:nvSpPr>
          <p:spPr>
            <a:xfrm>
              <a:off x="5034026" y="2624200"/>
              <a:ext cx="1524000" cy="914400"/>
            </a:xfrm>
            <a:custGeom>
              <a:rect b="b" l="l" r="r" t="t"/>
              <a:pathLst>
                <a:path extrusionOk="0" h="914400" w="1524000">
                  <a:moveTo>
                    <a:pt x="1432560" y="0"/>
                  </a:moveTo>
                  <a:lnTo>
                    <a:pt x="91439" y="0"/>
                  </a:lnTo>
                  <a:lnTo>
                    <a:pt x="55828" y="7179"/>
                  </a:lnTo>
                  <a:lnTo>
                    <a:pt x="26765" y="26765"/>
                  </a:lnTo>
                  <a:lnTo>
                    <a:pt x="7179" y="55828"/>
                  </a:lnTo>
                  <a:lnTo>
                    <a:pt x="0" y="91439"/>
                  </a:lnTo>
                  <a:lnTo>
                    <a:pt x="0" y="822960"/>
                  </a:lnTo>
                  <a:lnTo>
                    <a:pt x="7179" y="858518"/>
                  </a:lnTo>
                  <a:lnTo>
                    <a:pt x="26765" y="887587"/>
                  </a:lnTo>
                  <a:lnTo>
                    <a:pt x="55828" y="907202"/>
                  </a:lnTo>
                  <a:lnTo>
                    <a:pt x="91439" y="914400"/>
                  </a:lnTo>
                  <a:lnTo>
                    <a:pt x="1432560" y="914400"/>
                  </a:lnTo>
                  <a:lnTo>
                    <a:pt x="1468118" y="907202"/>
                  </a:lnTo>
                  <a:lnTo>
                    <a:pt x="1497187" y="887587"/>
                  </a:lnTo>
                  <a:lnTo>
                    <a:pt x="1516802" y="858518"/>
                  </a:lnTo>
                  <a:lnTo>
                    <a:pt x="1524000" y="822960"/>
                  </a:lnTo>
                  <a:lnTo>
                    <a:pt x="1524000" y="91439"/>
                  </a:lnTo>
                  <a:lnTo>
                    <a:pt x="1516802" y="55828"/>
                  </a:lnTo>
                  <a:lnTo>
                    <a:pt x="1497187" y="26765"/>
                  </a:lnTo>
                  <a:lnTo>
                    <a:pt x="1468118" y="7179"/>
                  </a:lnTo>
                  <a:lnTo>
                    <a:pt x="1432560"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69" name="Google Shape;269;p19"/>
            <p:cNvSpPr/>
            <p:nvPr/>
          </p:nvSpPr>
          <p:spPr>
            <a:xfrm>
              <a:off x="5034026" y="2624200"/>
              <a:ext cx="1524000" cy="914400"/>
            </a:xfrm>
            <a:custGeom>
              <a:rect b="b" l="l" r="r" t="t"/>
              <a:pathLst>
                <a:path extrusionOk="0" h="914400" w="1524000">
                  <a:moveTo>
                    <a:pt x="0" y="91439"/>
                  </a:moveTo>
                  <a:lnTo>
                    <a:pt x="7179" y="55828"/>
                  </a:lnTo>
                  <a:lnTo>
                    <a:pt x="26765" y="26765"/>
                  </a:lnTo>
                  <a:lnTo>
                    <a:pt x="55828" y="7179"/>
                  </a:lnTo>
                  <a:lnTo>
                    <a:pt x="91439" y="0"/>
                  </a:lnTo>
                  <a:lnTo>
                    <a:pt x="1432560" y="0"/>
                  </a:lnTo>
                  <a:lnTo>
                    <a:pt x="1468118" y="7179"/>
                  </a:lnTo>
                  <a:lnTo>
                    <a:pt x="1497187" y="26765"/>
                  </a:lnTo>
                  <a:lnTo>
                    <a:pt x="1516802" y="55828"/>
                  </a:lnTo>
                  <a:lnTo>
                    <a:pt x="1524000" y="91439"/>
                  </a:lnTo>
                  <a:lnTo>
                    <a:pt x="1524000" y="822960"/>
                  </a:lnTo>
                  <a:lnTo>
                    <a:pt x="1516802" y="858518"/>
                  </a:lnTo>
                  <a:lnTo>
                    <a:pt x="1497187" y="887587"/>
                  </a:lnTo>
                  <a:lnTo>
                    <a:pt x="1468118" y="907202"/>
                  </a:lnTo>
                  <a:lnTo>
                    <a:pt x="1432560" y="914400"/>
                  </a:lnTo>
                  <a:lnTo>
                    <a:pt x="91439" y="914400"/>
                  </a:lnTo>
                  <a:lnTo>
                    <a:pt x="55828" y="907202"/>
                  </a:lnTo>
                  <a:lnTo>
                    <a:pt x="26765" y="887587"/>
                  </a:lnTo>
                  <a:lnTo>
                    <a:pt x="7179" y="858518"/>
                  </a:lnTo>
                  <a:lnTo>
                    <a:pt x="0" y="822960"/>
                  </a:lnTo>
                  <a:lnTo>
                    <a:pt x="0" y="91439"/>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70" name="Google Shape;270;p19"/>
          <p:cNvSpPr txBox="1"/>
          <p:nvPr/>
        </p:nvSpPr>
        <p:spPr>
          <a:xfrm>
            <a:off x="5144770" y="2769552"/>
            <a:ext cx="1297305" cy="582295"/>
          </a:xfrm>
          <a:prstGeom prst="rect">
            <a:avLst/>
          </a:prstGeom>
          <a:noFill/>
          <a:ln>
            <a:noFill/>
          </a:ln>
        </p:spPr>
        <p:txBody>
          <a:bodyPr anchorCtr="0" anchor="t" bIns="0" lIns="0" spcFirstLastPara="1" rIns="0" wrap="square" tIns="29200">
            <a:spAutoFit/>
          </a:bodyPr>
          <a:lstStyle/>
          <a:p>
            <a:pPr indent="-269875" lvl="0" marL="282575" marR="5080" rtl="0" algn="l">
              <a:lnSpc>
                <a:spcPct val="114400"/>
              </a:lnSpc>
              <a:spcBef>
                <a:spcPts val="0"/>
              </a:spcBef>
              <a:spcAft>
                <a:spcPts val="0"/>
              </a:spcAft>
              <a:buNone/>
            </a:pPr>
            <a:r>
              <a:rPr lang="en-US" sz="1250">
                <a:solidFill>
                  <a:srgbClr val="FFFFFF"/>
                </a:solidFill>
                <a:latin typeface="Calibri"/>
                <a:ea typeface="Calibri"/>
                <a:cs typeface="Calibri"/>
                <a:sym typeface="Calibri"/>
              </a:rPr>
              <a:t>Merge DataFrames (pd.merge, pd.concat)</a:t>
            </a:r>
            <a:endParaRPr sz="1250">
              <a:latin typeface="Calibri"/>
              <a:ea typeface="Calibri"/>
              <a:cs typeface="Calibri"/>
              <a:sym typeface="Calibri"/>
            </a:endParaRPr>
          </a:p>
        </p:txBody>
      </p:sp>
      <p:grpSp>
        <p:nvGrpSpPr>
          <p:cNvPr id="271" name="Google Shape;271;p19"/>
          <p:cNvGrpSpPr/>
          <p:nvPr/>
        </p:nvGrpSpPr>
        <p:grpSpPr>
          <a:xfrm>
            <a:off x="5034026" y="1481200"/>
            <a:ext cx="2328799" cy="914400"/>
            <a:chOff x="5034026" y="1481200"/>
            <a:chExt cx="2328799" cy="914400"/>
          </a:xfrm>
        </p:grpSpPr>
        <p:sp>
          <p:nvSpPr>
            <p:cNvPr id="272" name="Google Shape;272;p19"/>
            <p:cNvSpPr/>
            <p:nvPr/>
          </p:nvSpPr>
          <p:spPr>
            <a:xfrm>
              <a:off x="5334000" y="1638299"/>
              <a:ext cx="2028825" cy="133350"/>
            </a:xfrm>
            <a:custGeom>
              <a:rect b="b" l="l" r="r" t="t"/>
              <a:pathLst>
                <a:path extrusionOk="0" h="133350" w="2028825">
                  <a:moveTo>
                    <a:pt x="2028825" y="0"/>
                  </a:moveTo>
                  <a:lnTo>
                    <a:pt x="0" y="0"/>
                  </a:lnTo>
                  <a:lnTo>
                    <a:pt x="0" y="133350"/>
                  </a:lnTo>
                  <a:lnTo>
                    <a:pt x="2028825" y="133350"/>
                  </a:lnTo>
                  <a:lnTo>
                    <a:pt x="2028825"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73" name="Google Shape;273;p19"/>
            <p:cNvSpPr/>
            <p:nvPr/>
          </p:nvSpPr>
          <p:spPr>
            <a:xfrm>
              <a:off x="5034026" y="1481200"/>
              <a:ext cx="1524000" cy="914400"/>
            </a:xfrm>
            <a:custGeom>
              <a:rect b="b" l="l" r="r" t="t"/>
              <a:pathLst>
                <a:path extrusionOk="0" h="914400" w="1524000">
                  <a:moveTo>
                    <a:pt x="1432560" y="0"/>
                  </a:moveTo>
                  <a:lnTo>
                    <a:pt x="91439" y="0"/>
                  </a:lnTo>
                  <a:lnTo>
                    <a:pt x="55828" y="7179"/>
                  </a:lnTo>
                  <a:lnTo>
                    <a:pt x="26765" y="26765"/>
                  </a:lnTo>
                  <a:lnTo>
                    <a:pt x="7179" y="55828"/>
                  </a:lnTo>
                  <a:lnTo>
                    <a:pt x="0" y="91439"/>
                  </a:lnTo>
                  <a:lnTo>
                    <a:pt x="0" y="822960"/>
                  </a:lnTo>
                  <a:lnTo>
                    <a:pt x="7179" y="858518"/>
                  </a:lnTo>
                  <a:lnTo>
                    <a:pt x="26765" y="887587"/>
                  </a:lnTo>
                  <a:lnTo>
                    <a:pt x="55828" y="907202"/>
                  </a:lnTo>
                  <a:lnTo>
                    <a:pt x="91439" y="914400"/>
                  </a:lnTo>
                  <a:lnTo>
                    <a:pt x="1432560" y="914400"/>
                  </a:lnTo>
                  <a:lnTo>
                    <a:pt x="1468118" y="907202"/>
                  </a:lnTo>
                  <a:lnTo>
                    <a:pt x="1497187" y="887587"/>
                  </a:lnTo>
                  <a:lnTo>
                    <a:pt x="1516802" y="858518"/>
                  </a:lnTo>
                  <a:lnTo>
                    <a:pt x="1524000" y="822960"/>
                  </a:lnTo>
                  <a:lnTo>
                    <a:pt x="1524000" y="91439"/>
                  </a:lnTo>
                  <a:lnTo>
                    <a:pt x="1516802" y="55828"/>
                  </a:lnTo>
                  <a:lnTo>
                    <a:pt x="1497187" y="26765"/>
                  </a:lnTo>
                  <a:lnTo>
                    <a:pt x="1468118" y="7179"/>
                  </a:lnTo>
                  <a:lnTo>
                    <a:pt x="1432560"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74" name="Google Shape;274;p19"/>
            <p:cNvSpPr/>
            <p:nvPr/>
          </p:nvSpPr>
          <p:spPr>
            <a:xfrm>
              <a:off x="5034026" y="1481200"/>
              <a:ext cx="1524000" cy="914400"/>
            </a:xfrm>
            <a:custGeom>
              <a:rect b="b" l="l" r="r" t="t"/>
              <a:pathLst>
                <a:path extrusionOk="0" h="914400" w="1524000">
                  <a:moveTo>
                    <a:pt x="0" y="91439"/>
                  </a:moveTo>
                  <a:lnTo>
                    <a:pt x="7179" y="55828"/>
                  </a:lnTo>
                  <a:lnTo>
                    <a:pt x="26765" y="26765"/>
                  </a:lnTo>
                  <a:lnTo>
                    <a:pt x="55828" y="7179"/>
                  </a:lnTo>
                  <a:lnTo>
                    <a:pt x="91439" y="0"/>
                  </a:lnTo>
                  <a:lnTo>
                    <a:pt x="1432560" y="0"/>
                  </a:lnTo>
                  <a:lnTo>
                    <a:pt x="1468118" y="7179"/>
                  </a:lnTo>
                  <a:lnTo>
                    <a:pt x="1497187" y="26765"/>
                  </a:lnTo>
                  <a:lnTo>
                    <a:pt x="1516802" y="55828"/>
                  </a:lnTo>
                  <a:lnTo>
                    <a:pt x="1524000" y="91439"/>
                  </a:lnTo>
                  <a:lnTo>
                    <a:pt x="1524000" y="822960"/>
                  </a:lnTo>
                  <a:lnTo>
                    <a:pt x="1516802" y="858518"/>
                  </a:lnTo>
                  <a:lnTo>
                    <a:pt x="1497187" y="887587"/>
                  </a:lnTo>
                  <a:lnTo>
                    <a:pt x="1468118" y="907202"/>
                  </a:lnTo>
                  <a:lnTo>
                    <a:pt x="1432560" y="914400"/>
                  </a:lnTo>
                  <a:lnTo>
                    <a:pt x="91439" y="914400"/>
                  </a:lnTo>
                  <a:lnTo>
                    <a:pt x="55828" y="907202"/>
                  </a:lnTo>
                  <a:lnTo>
                    <a:pt x="26765" y="887587"/>
                  </a:lnTo>
                  <a:lnTo>
                    <a:pt x="7179" y="858518"/>
                  </a:lnTo>
                  <a:lnTo>
                    <a:pt x="0" y="822960"/>
                  </a:lnTo>
                  <a:lnTo>
                    <a:pt x="0" y="91439"/>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75" name="Google Shape;275;p19"/>
          <p:cNvSpPr txBox="1"/>
          <p:nvPr/>
        </p:nvSpPr>
        <p:spPr>
          <a:xfrm>
            <a:off x="5108955" y="1626615"/>
            <a:ext cx="1368425" cy="582295"/>
          </a:xfrm>
          <a:prstGeom prst="rect">
            <a:avLst/>
          </a:prstGeom>
          <a:noFill/>
          <a:ln>
            <a:noFill/>
          </a:ln>
        </p:spPr>
        <p:txBody>
          <a:bodyPr anchorCtr="0" anchor="t" bIns="0" lIns="0" spcFirstLastPara="1" rIns="0" wrap="square" tIns="24750">
            <a:spAutoFit/>
          </a:bodyPr>
          <a:lstStyle/>
          <a:p>
            <a:pPr indent="-4444" lvl="0" marL="12065" marR="5080" rtl="0" algn="ctr">
              <a:lnSpc>
                <a:spcPct val="95100"/>
              </a:lnSpc>
              <a:spcBef>
                <a:spcPts val="0"/>
              </a:spcBef>
              <a:spcAft>
                <a:spcPts val="0"/>
              </a:spcAft>
              <a:buNone/>
            </a:pPr>
            <a:r>
              <a:rPr lang="en-US" sz="1250">
                <a:solidFill>
                  <a:srgbClr val="FFFFFF"/>
                </a:solidFill>
                <a:latin typeface="Calibri"/>
                <a:ea typeface="Calibri"/>
                <a:cs typeface="Calibri"/>
                <a:sym typeface="Calibri"/>
              </a:rPr>
              <a:t>Ensure Consistency (align columns, data types)</a:t>
            </a:r>
            <a:endParaRPr sz="1250">
              <a:latin typeface="Calibri"/>
              <a:ea typeface="Calibri"/>
              <a:cs typeface="Calibri"/>
              <a:sym typeface="Calibri"/>
            </a:endParaRPr>
          </a:p>
        </p:txBody>
      </p:sp>
      <p:grpSp>
        <p:nvGrpSpPr>
          <p:cNvPr id="276" name="Google Shape;276;p19"/>
          <p:cNvGrpSpPr/>
          <p:nvPr/>
        </p:nvGrpSpPr>
        <p:grpSpPr>
          <a:xfrm>
            <a:off x="7062851" y="1481200"/>
            <a:ext cx="1514475" cy="1357249"/>
            <a:chOff x="7062851" y="1481200"/>
            <a:chExt cx="1514475" cy="1357249"/>
          </a:xfrm>
        </p:grpSpPr>
        <p:sp>
          <p:nvSpPr>
            <p:cNvPr id="277" name="Google Shape;277;p19"/>
            <p:cNvSpPr/>
            <p:nvPr/>
          </p:nvSpPr>
          <p:spPr>
            <a:xfrm>
              <a:off x="7296150" y="1704974"/>
              <a:ext cx="133350" cy="1133475"/>
            </a:xfrm>
            <a:custGeom>
              <a:rect b="b" l="l" r="r" t="t"/>
              <a:pathLst>
                <a:path extrusionOk="0" h="1133475" w="133350">
                  <a:moveTo>
                    <a:pt x="133350" y="0"/>
                  </a:moveTo>
                  <a:lnTo>
                    <a:pt x="0" y="0"/>
                  </a:lnTo>
                  <a:lnTo>
                    <a:pt x="0" y="1133475"/>
                  </a:lnTo>
                  <a:lnTo>
                    <a:pt x="133350" y="1133475"/>
                  </a:lnTo>
                  <a:lnTo>
                    <a:pt x="13335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78" name="Google Shape;278;p19"/>
            <p:cNvSpPr/>
            <p:nvPr/>
          </p:nvSpPr>
          <p:spPr>
            <a:xfrm>
              <a:off x="7062851" y="1481200"/>
              <a:ext cx="1514475" cy="914400"/>
            </a:xfrm>
            <a:custGeom>
              <a:rect b="b" l="l" r="r" t="t"/>
              <a:pathLst>
                <a:path extrusionOk="0" h="914400" w="1514475">
                  <a:moveTo>
                    <a:pt x="1422907" y="0"/>
                  </a:moveTo>
                  <a:lnTo>
                    <a:pt x="91440" y="0"/>
                  </a:lnTo>
                  <a:lnTo>
                    <a:pt x="55828" y="7179"/>
                  </a:lnTo>
                  <a:lnTo>
                    <a:pt x="26765" y="26765"/>
                  </a:lnTo>
                  <a:lnTo>
                    <a:pt x="7179" y="55828"/>
                  </a:lnTo>
                  <a:lnTo>
                    <a:pt x="0" y="91439"/>
                  </a:lnTo>
                  <a:lnTo>
                    <a:pt x="0" y="822960"/>
                  </a:lnTo>
                  <a:lnTo>
                    <a:pt x="7179" y="858518"/>
                  </a:lnTo>
                  <a:lnTo>
                    <a:pt x="26765" y="887587"/>
                  </a:lnTo>
                  <a:lnTo>
                    <a:pt x="55828" y="907202"/>
                  </a:lnTo>
                  <a:lnTo>
                    <a:pt x="91440" y="914400"/>
                  </a:lnTo>
                  <a:lnTo>
                    <a:pt x="1422907" y="914400"/>
                  </a:lnTo>
                  <a:lnTo>
                    <a:pt x="1458539" y="907202"/>
                  </a:lnTo>
                  <a:lnTo>
                    <a:pt x="1487646" y="887587"/>
                  </a:lnTo>
                  <a:lnTo>
                    <a:pt x="1507275" y="858518"/>
                  </a:lnTo>
                  <a:lnTo>
                    <a:pt x="1514475" y="822960"/>
                  </a:lnTo>
                  <a:lnTo>
                    <a:pt x="1514475" y="91439"/>
                  </a:lnTo>
                  <a:lnTo>
                    <a:pt x="1507275" y="55828"/>
                  </a:lnTo>
                  <a:lnTo>
                    <a:pt x="1487646" y="26765"/>
                  </a:lnTo>
                  <a:lnTo>
                    <a:pt x="1458539" y="7179"/>
                  </a:lnTo>
                  <a:lnTo>
                    <a:pt x="1422907"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79" name="Google Shape;279;p19"/>
            <p:cNvSpPr/>
            <p:nvPr/>
          </p:nvSpPr>
          <p:spPr>
            <a:xfrm>
              <a:off x="7062851" y="1481200"/>
              <a:ext cx="1514475" cy="914400"/>
            </a:xfrm>
            <a:custGeom>
              <a:rect b="b" l="l" r="r" t="t"/>
              <a:pathLst>
                <a:path extrusionOk="0" h="914400" w="1514475">
                  <a:moveTo>
                    <a:pt x="0" y="91439"/>
                  </a:moveTo>
                  <a:lnTo>
                    <a:pt x="7179" y="55828"/>
                  </a:lnTo>
                  <a:lnTo>
                    <a:pt x="26765" y="26765"/>
                  </a:lnTo>
                  <a:lnTo>
                    <a:pt x="55828" y="7179"/>
                  </a:lnTo>
                  <a:lnTo>
                    <a:pt x="91440" y="0"/>
                  </a:lnTo>
                  <a:lnTo>
                    <a:pt x="1422907" y="0"/>
                  </a:lnTo>
                  <a:lnTo>
                    <a:pt x="1458539" y="7179"/>
                  </a:lnTo>
                  <a:lnTo>
                    <a:pt x="1487646" y="26765"/>
                  </a:lnTo>
                  <a:lnTo>
                    <a:pt x="1507275" y="55828"/>
                  </a:lnTo>
                  <a:lnTo>
                    <a:pt x="1514475" y="91439"/>
                  </a:lnTo>
                  <a:lnTo>
                    <a:pt x="1514475" y="822960"/>
                  </a:lnTo>
                  <a:lnTo>
                    <a:pt x="1507275" y="858518"/>
                  </a:lnTo>
                  <a:lnTo>
                    <a:pt x="1487646" y="887587"/>
                  </a:lnTo>
                  <a:lnTo>
                    <a:pt x="1458539" y="907202"/>
                  </a:lnTo>
                  <a:lnTo>
                    <a:pt x="1422907" y="914400"/>
                  </a:lnTo>
                  <a:lnTo>
                    <a:pt x="91440" y="914400"/>
                  </a:lnTo>
                  <a:lnTo>
                    <a:pt x="55828" y="907202"/>
                  </a:lnTo>
                  <a:lnTo>
                    <a:pt x="26765" y="887587"/>
                  </a:lnTo>
                  <a:lnTo>
                    <a:pt x="7179" y="858518"/>
                  </a:lnTo>
                  <a:lnTo>
                    <a:pt x="0" y="822960"/>
                  </a:lnTo>
                  <a:lnTo>
                    <a:pt x="0" y="91439"/>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80" name="Google Shape;280;p19"/>
          <p:cNvSpPr txBox="1"/>
          <p:nvPr/>
        </p:nvSpPr>
        <p:spPr>
          <a:xfrm>
            <a:off x="7125334" y="1626615"/>
            <a:ext cx="1391285" cy="582295"/>
          </a:xfrm>
          <a:prstGeom prst="rect">
            <a:avLst/>
          </a:prstGeom>
          <a:noFill/>
          <a:ln>
            <a:noFill/>
          </a:ln>
        </p:spPr>
        <p:txBody>
          <a:bodyPr anchorCtr="0" anchor="t" bIns="0" lIns="0" spcFirstLastPara="1" rIns="0" wrap="square" tIns="24750">
            <a:spAutoFit/>
          </a:bodyPr>
          <a:lstStyle/>
          <a:p>
            <a:pPr indent="0" lvl="0" marL="12700" marR="5080" rtl="0" algn="ctr">
              <a:lnSpc>
                <a:spcPct val="95100"/>
              </a:lnSpc>
              <a:spcBef>
                <a:spcPts val="0"/>
              </a:spcBef>
              <a:spcAft>
                <a:spcPts val="0"/>
              </a:spcAft>
              <a:buNone/>
            </a:pPr>
            <a:r>
              <a:rPr lang="en-US" sz="1250">
                <a:solidFill>
                  <a:srgbClr val="FFFFFF"/>
                </a:solidFill>
                <a:latin typeface="Calibri"/>
                <a:ea typeface="Calibri"/>
                <a:cs typeface="Calibri"/>
                <a:sym typeface="Calibri"/>
              </a:rPr>
              <a:t>Check for Duplicates (pd.duplicated, drop)</a:t>
            </a:r>
            <a:endParaRPr sz="1250">
              <a:latin typeface="Calibri"/>
              <a:ea typeface="Calibri"/>
              <a:cs typeface="Calibri"/>
              <a:sym typeface="Calibri"/>
            </a:endParaRPr>
          </a:p>
        </p:txBody>
      </p:sp>
      <p:grpSp>
        <p:nvGrpSpPr>
          <p:cNvPr id="281" name="Google Shape;281;p19"/>
          <p:cNvGrpSpPr/>
          <p:nvPr/>
        </p:nvGrpSpPr>
        <p:grpSpPr>
          <a:xfrm>
            <a:off x="7062851" y="2624201"/>
            <a:ext cx="1514475" cy="914400"/>
            <a:chOff x="7062851" y="2624201"/>
            <a:chExt cx="1514475" cy="914400"/>
          </a:xfrm>
        </p:grpSpPr>
        <p:sp>
          <p:nvSpPr>
            <p:cNvPr id="282" name="Google Shape;282;p19"/>
            <p:cNvSpPr/>
            <p:nvPr/>
          </p:nvSpPr>
          <p:spPr>
            <a:xfrm>
              <a:off x="7062851" y="2624201"/>
              <a:ext cx="1514475" cy="914400"/>
            </a:xfrm>
            <a:custGeom>
              <a:rect b="b" l="l" r="r" t="t"/>
              <a:pathLst>
                <a:path extrusionOk="0" h="914400" w="1514475">
                  <a:moveTo>
                    <a:pt x="1422907" y="0"/>
                  </a:moveTo>
                  <a:lnTo>
                    <a:pt x="91440" y="0"/>
                  </a:lnTo>
                  <a:lnTo>
                    <a:pt x="55828" y="7179"/>
                  </a:lnTo>
                  <a:lnTo>
                    <a:pt x="26765" y="26765"/>
                  </a:lnTo>
                  <a:lnTo>
                    <a:pt x="7179" y="55828"/>
                  </a:lnTo>
                  <a:lnTo>
                    <a:pt x="0" y="91439"/>
                  </a:lnTo>
                  <a:lnTo>
                    <a:pt x="0" y="822960"/>
                  </a:lnTo>
                  <a:lnTo>
                    <a:pt x="7179" y="858518"/>
                  </a:lnTo>
                  <a:lnTo>
                    <a:pt x="26765" y="887587"/>
                  </a:lnTo>
                  <a:lnTo>
                    <a:pt x="55828" y="907202"/>
                  </a:lnTo>
                  <a:lnTo>
                    <a:pt x="91440" y="914400"/>
                  </a:lnTo>
                  <a:lnTo>
                    <a:pt x="1422907" y="914400"/>
                  </a:lnTo>
                  <a:lnTo>
                    <a:pt x="1458539" y="907202"/>
                  </a:lnTo>
                  <a:lnTo>
                    <a:pt x="1487646" y="887587"/>
                  </a:lnTo>
                  <a:lnTo>
                    <a:pt x="1507275" y="858518"/>
                  </a:lnTo>
                  <a:lnTo>
                    <a:pt x="1514475" y="822960"/>
                  </a:lnTo>
                  <a:lnTo>
                    <a:pt x="1514475" y="91439"/>
                  </a:lnTo>
                  <a:lnTo>
                    <a:pt x="1507275" y="55828"/>
                  </a:lnTo>
                  <a:lnTo>
                    <a:pt x="1487646" y="26765"/>
                  </a:lnTo>
                  <a:lnTo>
                    <a:pt x="1458539" y="7179"/>
                  </a:lnTo>
                  <a:lnTo>
                    <a:pt x="1422907"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83" name="Google Shape;283;p19"/>
            <p:cNvSpPr/>
            <p:nvPr/>
          </p:nvSpPr>
          <p:spPr>
            <a:xfrm>
              <a:off x="7062851" y="2624201"/>
              <a:ext cx="1514475" cy="914400"/>
            </a:xfrm>
            <a:custGeom>
              <a:rect b="b" l="l" r="r" t="t"/>
              <a:pathLst>
                <a:path extrusionOk="0" h="914400" w="1514475">
                  <a:moveTo>
                    <a:pt x="0" y="91439"/>
                  </a:moveTo>
                  <a:lnTo>
                    <a:pt x="7179" y="55828"/>
                  </a:lnTo>
                  <a:lnTo>
                    <a:pt x="26765" y="26765"/>
                  </a:lnTo>
                  <a:lnTo>
                    <a:pt x="55828" y="7179"/>
                  </a:lnTo>
                  <a:lnTo>
                    <a:pt x="91440" y="0"/>
                  </a:lnTo>
                  <a:lnTo>
                    <a:pt x="1422907" y="0"/>
                  </a:lnTo>
                  <a:lnTo>
                    <a:pt x="1458539" y="7179"/>
                  </a:lnTo>
                  <a:lnTo>
                    <a:pt x="1487646" y="26765"/>
                  </a:lnTo>
                  <a:lnTo>
                    <a:pt x="1507275" y="55828"/>
                  </a:lnTo>
                  <a:lnTo>
                    <a:pt x="1514475" y="91439"/>
                  </a:lnTo>
                  <a:lnTo>
                    <a:pt x="1514475" y="822960"/>
                  </a:lnTo>
                  <a:lnTo>
                    <a:pt x="1507275" y="858518"/>
                  </a:lnTo>
                  <a:lnTo>
                    <a:pt x="1487646" y="887587"/>
                  </a:lnTo>
                  <a:lnTo>
                    <a:pt x="1458539" y="907202"/>
                  </a:lnTo>
                  <a:lnTo>
                    <a:pt x="1422907" y="914400"/>
                  </a:lnTo>
                  <a:lnTo>
                    <a:pt x="91440" y="914400"/>
                  </a:lnTo>
                  <a:lnTo>
                    <a:pt x="55828" y="907202"/>
                  </a:lnTo>
                  <a:lnTo>
                    <a:pt x="26765" y="887587"/>
                  </a:lnTo>
                  <a:lnTo>
                    <a:pt x="7179" y="858518"/>
                  </a:lnTo>
                  <a:lnTo>
                    <a:pt x="0" y="822960"/>
                  </a:lnTo>
                  <a:lnTo>
                    <a:pt x="0" y="91439"/>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284" name="Google Shape;284;p19"/>
          <p:cNvSpPr txBox="1"/>
          <p:nvPr/>
        </p:nvSpPr>
        <p:spPr>
          <a:xfrm>
            <a:off x="7128891" y="2769552"/>
            <a:ext cx="1377950" cy="582295"/>
          </a:xfrm>
          <a:prstGeom prst="rect">
            <a:avLst/>
          </a:prstGeom>
          <a:noFill/>
          <a:ln>
            <a:noFill/>
          </a:ln>
        </p:spPr>
        <p:txBody>
          <a:bodyPr anchorCtr="0" anchor="t" bIns="0" lIns="0" spcFirstLastPara="1" rIns="0" wrap="square" tIns="15875">
            <a:spAutoFit/>
          </a:bodyPr>
          <a:lstStyle/>
          <a:p>
            <a:pPr indent="0" lvl="0" marL="2540" rtl="0" algn="ctr">
              <a:lnSpc>
                <a:spcPct val="117200"/>
              </a:lnSpc>
              <a:spcBef>
                <a:spcPts val="0"/>
              </a:spcBef>
              <a:spcAft>
                <a:spcPts val="0"/>
              </a:spcAft>
              <a:buNone/>
            </a:pPr>
            <a:r>
              <a:rPr lang="en-US" sz="1250">
                <a:solidFill>
                  <a:srgbClr val="FFFFFF"/>
                </a:solidFill>
                <a:latin typeface="Calibri"/>
                <a:ea typeface="Calibri"/>
                <a:cs typeface="Calibri"/>
                <a:sym typeface="Calibri"/>
              </a:rPr>
              <a:t>Verify Data</a:t>
            </a:r>
            <a:endParaRPr sz="1250">
              <a:latin typeface="Calibri"/>
              <a:ea typeface="Calibri"/>
              <a:cs typeface="Calibri"/>
              <a:sym typeface="Calibri"/>
            </a:endParaRPr>
          </a:p>
          <a:p>
            <a:pPr indent="0" lvl="0" marL="5080" rtl="0" algn="ctr">
              <a:lnSpc>
                <a:spcPct val="114000"/>
              </a:lnSpc>
              <a:spcBef>
                <a:spcPts val="0"/>
              </a:spcBef>
              <a:spcAft>
                <a:spcPts val="0"/>
              </a:spcAft>
              <a:buNone/>
            </a:pPr>
            <a:r>
              <a:rPr lang="en-US" sz="1250">
                <a:solidFill>
                  <a:srgbClr val="FFFFFF"/>
                </a:solidFill>
                <a:latin typeface="Calibri"/>
                <a:ea typeface="Calibri"/>
                <a:cs typeface="Calibri"/>
                <a:sym typeface="Calibri"/>
              </a:rPr>
              <a:t>Accuracy</a:t>
            </a:r>
            <a:endParaRPr sz="1250">
              <a:latin typeface="Calibri"/>
              <a:ea typeface="Calibri"/>
              <a:cs typeface="Calibri"/>
              <a:sym typeface="Calibri"/>
            </a:endParaRPr>
          </a:p>
          <a:p>
            <a:pPr indent="0" lvl="0" marL="0" rtl="0" algn="ctr">
              <a:lnSpc>
                <a:spcPct val="117200"/>
              </a:lnSpc>
              <a:spcBef>
                <a:spcPts val="0"/>
              </a:spcBef>
              <a:spcAft>
                <a:spcPts val="0"/>
              </a:spcAft>
              <a:buNone/>
            </a:pPr>
            <a:r>
              <a:rPr lang="en-US" sz="1250">
                <a:solidFill>
                  <a:srgbClr val="FFFFFF"/>
                </a:solidFill>
                <a:latin typeface="Calibri"/>
                <a:ea typeface="Calibri"/>
                <a:cs typeface="Calibri"/>
                <a:sym typeface="Calibri"/>
              </a:rPr>
              <a:t>(consistency checks)</a:t>
            </a:r>
            <a:endParaRPr sz="1250">
              <a:latin typeface="Calibri"/>
              <a:ea typeface="Calibri"/>
              <a:cs typeface="Calibri"/>
              <a:sym typeface="Calibri"/>
            </a:endParaRPr>
          </a:p>
        </p:txBody>
      </p:sp>
      <p:sp>
        <p:nvSpPr>
          <p:cNvPr id="285" name="Google Shape;285;p19"/>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0"/>
          <p:cNvSpPr txBox="1"/>
          <p:nvPr/>
        </p:nvSpPr>
        <p:spPr>
          <a:xfrm>
            <a:off x="849312" y="1327260"/>
            <a:ext cx="9812655" cy="4641215"/>
          </a:xfrm>
          <a:prstGeom prst="rect">
            <a:avLst/>
          </a:prstGeom>
          <a:noFill/>
          <a:ln>
            <a:noFill/>
          </a:ln>
        </p:spPr>
        <p:txBody>
          <a:bodyPr anchorCtr="0" anchor="t" bIns="0" lIns="0" spcFirstLastPara="1" rIns="0" wrap="square" tIns="117475">
            <a:spAutoFit/>
          </a:bodyPr>
          <a:lstStyle/>
          <a:p>
            <a:pPr indent="0" lvl="0" marL="12700" rtl="0" algn="l">
              <a:lnSpc>
                <a:spcPct val="100000"/>
              </a:lnSpc>
              <a:spcBef>
                <a:spcPts val="0"/>
              </a:spcBef>
              <a:spcAft>
                <a:spcPts val="0"/>
              </a:spcAft>
              <a:buNone/>
            </a:pPr>
            <a:r>
              <a:rPr b="1" lang="en-US" sz="1500">
                <a:solidFill>
                  <a:srgbClr val="292929"/>
                </a:solidFill>
                <a:latin typeface="Calibri"/>
                <a:ea typeface="Calibri"/>
                <a:cs typeface="Calibri"/>
                <a:sym typeface="Calibri"/>
              </a:rPr>
              <a:t>Overview:</a:t>
            </a:r>
            <a:endParaRPr sz="1500">
              <a:latin typeface="Calibri"/>
              <a:ea typeface="Calibri"/>
              <a:cs typeface="Calibri"/>
              <a:sym typeface="Calibri"/>
            </a:endParaRPr>
          </a:p>
          <a:p>
            <a:pPr indent="-229234" lvl="0" marL="241300" marR="5080" rtl="0" algn="l">
              <a:lnSpc>
                <a:spcPct val="110000"/>
              </a:lnSpc>
              <a:spcBef>
                <a:spcPts val="1005"/>
              </a:spcBef>
              <a:spcAft>
                <a:spcPts val="0"/>
              </a:spcAft>
              <a:buNone/>
            </a:pPr>
            <a:r>
              <a:rPr lang="en-US" sz="1500">
                <a:solidFill>
                  <a:srgbClr val="292929"/>
                </a:solidFill>
                <a:latin typeface="Calibri"/>
                <a:ea typeface="Calibri"/>
                <a:cs typeface="Calibri"/>
                <a:sym typeface="Calibri"/>
              </a:rPr>
              <a:t>Exploratory Data Analysis (EDA) involves visually exploring and summarizing the main characteristics of a dataset. The goal is to understand the data's distribution, identify patterns, and uncover relationships between variables.</a:t>
            </a:r>
            <a:endParaRPr sz="1500">
              <a:latin typeface="Calibri"/>
              <a:ea typeface="Calibri"/>
              <a:cs typeface="Calibri"/>
              <a:sym typeface="Calibri"/>
            </a:endParaRPr>
          </a:p>
          <a:p>
            <a:pPr indent="0" lvl="0" marL="12700" rtl="0" algn="l">
              <a:lnSpc>
                <a:spcPct val="100000"/>
              </a:lnSpc>
              <a:spcBef>
                <a:spcPts val="800"/>
              </a:spcBef>
              <a:spcAft>
                <a:spcPts val="0"/>
              </a:spcAft>
              <a:buNone/>
            </a:pPr>
            <a:r>
              <a:rPr b="1" lang="en-US" sz="1500">
                <a:solidFill>
                  <a:srgbClr val="292929"/>
                </a:solidFill>
                <a:latin typeface="Calibri"/>
                <a:ea typeface="Calibri"/>
                <a:cs typeface="Calibri"/>
                <a:sym typeface="Calibri"/>
              </a:rPr>
              <a:t>Charts Plotted:</a:t>
            </a:r>
            <a:endParaRPr sz="1500">
              <a:latin typeface="Calibri"/>
              <a:ea typeface="Calibri"/>
              <a:cs typeface="Calibri"/>
              <a:sym typeface="Calibri"/>
            </a:endParaRPr>
          </a:p>
          <a:p>
            <a:pPr indent="-189865" lvl="0" marL="202565" rtl="0" algn="l">
              <a:lnSpc>
                <a:spcPct val="100000"/>
              </a:lnSpc>
              <a:spcBef>
                <a:spcPts val="830"/>
              </a:spcBef>
              <a:spcAft>
                <a:spcPts val="0"/>
              </a:spcAft>
              <a:buClr>
                <a:srgbClr val="292929"/>
              </a:buClr>
              <a:buSzPts val="1500"/>
              <a:buFont typeface="Calibri"/>
              <a:buAutoNum type="arabicPeriod"/>
            </a:pPr>
            <a:r>
              <a:rPr b="1" lang="en-US" sz="1500">
                <a:solidFill>
                  <a:srgbClr val="292929"/>
                </a:solidFill>
                <a:latin typeface="Calibri"/>
                <a:ea typeface="Calibri"/>
                <a:cs typeface="Calibri"/>
                <a:sym typeface="Calibri"/>
              </a:rPr>
              <a:t>Histograms:</a:t>
            </a:r>
            <a:endParaRPr sz="1500">
              <a:latin typeface="Calibri"/>
              <a:ea typeface="Calibri"/>
              <a:cs typeface="Calibri"/>
              <a:sym typeface="Calibri"/>
            </a:endParaRPr>
          </a:p>
          <a:p>
            <a:pPr indent="-229870" lvl="1" marL="242570" marR="372110" rtl="0" algn="l">
              <a:lnSpc>
                <a:spcPct val="105333"/>
              </a:lnSpc>
              <a:spcBef>
                <a:spcPts val="1065"/>
              </a:spcBef>
              <a:spcAft>
                <a:spcPts val="0"/>
              </a:spcAft>
              <a:buClr>
                <a:srgbClr val="292929"/>
              </a:buClr>
              <a:buSzPts val="1500"/>
              <a:buFont typeface="Calibri"/>
              <a:buChar char="-"/>
            </a:pPr>
            <a:r>
              <a:rPr b="1" lang="en-US" sz="1500">
                <a:solidFill>
                  <a:srgbClr val="292929"/>
                </a:solidFill>
                <a:latin typeface="Calibri"/>
                <a:ea typeface="Calibri"/>
                <a:cs typeface="Calibri"/>
                <a:sym typeface="Calibri"/>
              </a:rPr>
              <a:t>Purpose: </a:t>
            </a:r>
            <a:r>
              <a:rPr lang="en-US" sz="1500">
                <a:solidFill>
                  <a:srgbClr val="292929"/>
                </a:solidFill>
                <a:latin typeface="Calibri"/>
                <a:ea typeface="Calibri"/>
                <a:cs typeface="Calibri"/>
                <a:sym typeface="Calibri"/>
              </a:rPr>
              <a:t>Used to visualize the distribution of numerical variables such as launch success rates, payload mass, and flight number.</a:t>
            </a:r>
            <a:endParaRPr sz="1500">
              <a:latin typeface="Calibri"/>
              <a:ea typeface="Calibri"/>
              <a:cs typeface="Calibri"/>
              <a:sym typeface="Calibri"/>
            </a:endParaRPr>
          </a:p>
          <a:p>
            <a:pPr indent="-95250" lvl="1" marL="242570" rtl="0" algn="l">
              <a:lnSpc>
                <a:spcPct val="100000"/>
              </a:lnSpc>
              <a:spcBef>
                <a:spcPts val="810"/>
              </a:spcBef>
              <a:spcAft>
                <a:spcPts val="0"/>
              </a:spcAft>
              <a:buClr>
                <a:srgbClr val="292929"/>
              </a:buClr>
              <a:buSzPts val="1500"/>
              <a:buFont typeface="Calibri"/>
              <a:buChar char="-"/>
            </a:pPr>
            <a:r>
              <a:rPr b="1" lang="en-US" sz="1500">
                <a:solidFill>
                  <a:srgbClr val="292929"/>
                </a:solidFill>
                <a:latin typeface="Calibri"/>
                <a:ea typeface="Calibri"/>
                <a:cs typeface="Calibri"/>
                <a:sym typeface="Calibri"/>
              </a:rPr>
              <a:t>Why: </a:t>
            </a:r>
            <a:r>
              <a:rPr lang="en-US" sz="1500">
                <a:solidFill>
                  <a:srgbClr val="292929"/>
                </a:solidFill>
                <a:latin typeface="Calibri"/>
                <a:ea typeface="Calibri"/>
                <a:cs typeface="Calibri"/>
                <a:sym typeface="Calibri"/>
              </a:rPr>
              <a:t>Helps in understanding the spread and central tendency of the data, identifying outliers, and assessing data skewness.</a:t>
            </a:r>
            <a:endParaRPr sz="1500">
              <a:latin typeface="Calibri"/>
              <a:ea typeface="Calibri"/>
              <a:cs typeface="Calibri"/>
              <a:sym typeface="Calibri"/>
            </a:endParaRPr>
          </a:p>
          <a:p>
            <a:pPr indent="-189865" lvl="0" marL="202565" rtl="0" algn="l">
              <a:lnSpc>
                <a:spcPct val="100000"/>
              </a:lnSpc>
              <a:spcBef>
                <a:spcPts val="830"/>
              </a:spcBef>
              <a:spcAft>
                <a:spcPts val="0"/>
              </a:spcAft>
              <a:buClr>
                <a:srgbClr val="292929"/>
              </a:buClr>
              <a:buSzPts val="1500"/>
              <a:buFont typeface="Calibri"/>
              <a:buAutoNum type="arabicPeriod"/>
            </a:pPr>
            <a:r>
              <a:rPr b="1" lang="en-US" sz="1500">
                <a:solidFill>
                  <a:srgbClr val="292929"/>
                </a:solidFill>
                <a:latin typeface="Calibri"/>
                <a:ea typeface="Calibri"/>
                <a:cs typeface="Calibri"/>
                <a:sym typeface="Calibri"/>
              </a:rPr>
              <a:t>Bar Charts:</a:t>
            </a:r>
            <a:endParaRPr sz="1500">
              <a:latin typeface="Calibri"/>
              <a:ea typeface="Calibri"/>
              <a:cs typeface="Calibri"/>
              <a:sym typeface="Calibri"/>
            </a:endParaRPr>
          </a:p>
          <a:p>
            <a:pPr indent="-229870" lvl="1" marL="242570" marR="201930" rtl="0" algn="l">
              <a:lnSpc>
                <a:spcPct val="110000"/>
              </a:lnSpc>
              <a:spcBef>
                <a:spcPts val="1005"/>
              </a:spcBef>
              <a:spcAft>
                <a:spcPts val="0"/>
              </a:spcAft>
              <a:buClr>
                <a:srgbClr val="292929"/>
              </a:buClr>
              <a:buSzPts val="1500"/>
              <a:buFont typeface="Calibri"/>
              <a:buChar char="-"/>
            </a:pPr>
            <a:r>
              <a:rPr b="1" lang="en-US" sz="1500">
                <a:solidFill>
                  <a:srgbClr val="292929"/>
                </a:solidFill>
                <a:latin typeface="Calibri"/>
                <a:ea typeface="Calibri"/>
                <a:cs typeface="Calibri"/>
                <a:sym typeface="Calibri"/>
              </a:rPr>
              <a:t>Purpose</a:t>
            </a:r>
            <a:r>
              <a:rPr lang="en-US" sz="1500">
                <a:solidFill>
                  <a:srgbClr val="292929"/>
                </a:solidFill>
                <a:latin typeface="Calibri"/>
                <a:ea typeface="Calibri"/>
                <a:cs typeface="Calibri"/>
                <a:sym typeface="Calibri"/>
              </a:rPr>
              <a:t>: Used to compare categorical variables such as launch outcomes (success/failure) across different categories like launch sites or rocket types.</a:t>
            </a:r>
            <a:endParaRPr sz="1500">
              <a:latin typeface="Calibri"/>
              <a:ea typeface="Calibri"/>
              <a:cs typeface="Calibri"/>
              <a:sym typeface="Calibri"/>
            </a:endParaRPr>
          </a:p>
          <a:p>
            <a:pPr indent="-95250" lvl="1" marL="242570" rtl="0" algn="l">
              <a:lnSpc>
                <a:spcPct val="100000"/>
              </a:lnSpc>
              <a:spcBef>
                <a:spcPts val="805"/>
              </a:spcBef>
              <a:spcAft>
                <a:spcPts val="0"/>
              </a:spcAft>
              <a:buClr>
                <a:srgbClr val="292929"/>
              </a:buClr>
              <a:buSzPts val="1500"/>
              <a:buFont typeface="Calibri"/>
              <a:buChar char="-"/>
            </a:pPr>
            <a:r>
              <a:rPr lang="en-US" sz="1500">
                <a:solidFill>
                  <a:srgbClr val="292929"/>
                </a:solidFill>
                <a:latin typeface="Calibri"/>
                <a:ea typeface="Calibri"/>
                <a:cs typeface="Calibri"/>
                <a:sym typeface="Calibri"/>
              </a:rPr>
              <a:t>Why: Provides a clear comparison of frequencies or proportions within categorical data, highlighting patterns or trends.</a:t>
            </a:r>
            <a:endParaRPr sz="1500">
              <a:latin typeface="Calibri"/>
              <a:ea typeface="Calibri"/>
              <a:cs typeface="Calibri"/>
              <a:sym typeface="Calibri"/>
            </a:endParaRPr>
          </a:p>
          <a:p>
            <a:pPr indent="-189865" lvl="0" marL="202565" rtl="0" algn="l">
              <a:lnSpc>
                <a:spcPct val="100000"/>
              </a:lnSpc>
              <a:spcBef>
                <a:spcPts val="825"/>
              </a:spcBef>
              <a:spcAft>
                <a:spcPts val="0"/>
              </a:spcAft>
              <a:buClr>
                <a:srgbClr val="292929"/>
              </a:buClr>
              <a:buSzPts val="1500"/>
              <a:buFont typeface="Calibri"/>
              <a:buAutoNum type="arabicPeriod"/>
            </a:pPr>
            <a:r>
              <a:rPr b="1" lang="en-US" sz="1500">
                <a:solidFill>
                  <a:srgbClr val="292929"/>
                </a:solidFill>
                <a:latin typeface="Calibri"/>
                <a:ea typeface="Calibri"/>
                <a:cs typeface="Calibri"/>
                <a:sym typeface="Calibri"/>
              </a:rPr>
              <a:t>Line Charts:</a:t>
            </a:r>
            <a:endParaRPr sz="1500">
              <a:latin typeface="Calibri"/>
              <a:ea typeface="Calibri"/>
              <a:cs typeface="Calibri"/>
              <a:sym typeface="Calibri"/>
            </a:endParaRPr>
          </a:p>
          <a:p>
            <a:pPr indent="-95250" lvl="1" marL="242570" rtl="0" algn="l">
              <a:lnSpc>
                <a:spcPct val="100000"/>
              </a:lnSpc>
              <a:spcBef>
                <a:spcPts val="755"/>
              </a:spcBef>
              <a:spcAft>
                <a:spcPts val="0"/>
              </a:spcAft>
              <a:buClr>
                <a:srgbClr val="292929"/>
              </a:buClr>
              <a:buSzPts val="1500"/>
              <a:buFont typeface="Calibri"/>
              <a:buChar char="-"/>
            </a:pPr>
            <a:r>
              <a:rPr b="1" lang="en-US" sz="1500">
                <a:solidFill>
                  <a:srgbClr val="292929"/>
                </a:solidFill>
                <a:latin typeface="Calibri"/>
                <a:ea typeface="Calibri"/>
                <a:cs typeface="Calibri"/>
                <a:sym typeface="Calibri"/>
              </a:rPr>
              <a:t>Purpose: </a:t>
            </a:r>
            <a:r>
              <a:rPr lang="en-US" sz="1500">
                <a:solidFill>
                  <a:srgbClr val="292929"/>
                </a:solidFill>
                <a:latin typeface="Calibri"/>
                <a:ea typeface="Calibri"/>
                <a:cs typeface="Calibri"/>
                <a:sym typeface="Calibri"/>
              </a:rPr>
              <a:t>Used to track trends over time, such as the success rate of Falcon 9 launches across different years.</a:t>
            </a:r>
            <a:endParaRPr sz="1500">
              <a:latin typeface="Calibri"/>
              <a:ea typeface="Calibri"/>
              <a:cs typeface="Calibri"/>
              <a:sym typeface="Calibri"/>
            </a:endParaRPr>
          </a:p>
          <a:p>
            <a:pPr indent="-95250" lvl="1" marL="242570" rtl="0" algn="l">
              <a:lnSpc>
                <a:spcPct val="100000"/>
              </a:lnSpc>
              <a:spcBef>
                <a:spcPts val="830"/>
              </a:spcBef>
              <a:spcAft>
                <a:spcPts val="0"/>
              </a:spcAft>
              <a:buClr>
                <a:srgbClr val="292929"/>
              </a:buClr>
              <a:buSzPts val="1500"/>
              <a:buFont typeface="Calibri"/>
              <a:buChar char="-"/>
            </a:pPr>
            <a:r>
              <a:rPr b="1" lang="en-US" sz="1500">
                <a:solidFill>
                  <a:srgbClr val="292929"/>
                </a:solidFill>
                <a:latin typeface="Calibri"/>
                <a:ea typeface="Calibri"/>
                <a:cs typeface="Calibri"/>
                <a:sym typeface="Calibri"/>
              </a:rPr>
              <a:t>Why</a:t>
            </a:r>
            <a:r>
              <a:rPr lang="en-US" sz="1500">
                <a:solidFill>
                  <a:srgbClr val="292929"/>
                </a:solidFill>
                <a:latin typeface="Calibri"/>
                <a:ea typeface="Calibri"/>
                <a:cs typeface="Calibri"/>
                <a:sym typeface="Calibri"/>
              </a:rPr>
              <a:t>: Reveals temporal patterns and helps in understanding performance trends or changes over specific periods.</a:t>
            </a:r>
            <a:endParaRPr sz="1500">
              <a:latin typeface="Calibri"/>
              <a:ea typeface="Calibri"/>
              <a:cs typeface="Calibri"/>
              <a:sym typeface="Calibri"/>
            </a:endParaRPr>
          </a:p>
        </p:txBody>
      </p:sp>
      <p:sp>
        <p:nvSpPr>
          <p:cNvPr id="291" name="Google Shape;291;p20"/>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292" name="Google Shape;292;p20"/>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EDA with Data Visualization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1"/>
          <p:cNvSpPr txBox="1"/>
          <p:nvPr/>
        </p:nvSpPr>
        <p:spPr>
          <a:xfrm>
            <a:off x="849312" y="1327260"/>
            <a:ext cx="10097700" cy="4003800"/>
          </a:xfrm>
          <a:prstGeom prst="rect">
            <a:avLst/>
          </a:prstGeom>
          <a:noFill/>
          <a:ln>
            <a:noFill/>
          </a:ln>
        </p:spPr>
        <p:txBody>
          <a:bodyPr anchorCtr="0" anchor="t" bIns="0" lIns="0" spcFirstLastPara="1" rIns="0" wrap="square" tIns="117475">
            <a:spAutoFit/>
          </a:bodyPr>
          <a:lstStyle/>
          <a:p>
            <a:pPr indent="-190500" lvl="0" marL="203200" rtl="0" algn="l">
              <a:lnSpc>
                <a:spcPct val="100000"/>
              </a:lnSpc>
              <a:spcBef>
                <a:spcPts val="0"/>
              </a:spcBef>
              <a:spcAft>
                <a:spcPts val="0"/>
              </a:spcAft>
              <a:buClr>
                <a:srgbClr val="292929"/>
              </a:buClr>
              <a:buSzPts val="1500"/>
              <a:buFont typeface="Calibri"/>
              <a:buAutoNum type="arabicPeriod" startAt="4"/>
            </a:pPr>
            <a:r>
              <a:rPr b="1" lang="en-US" sz="1500">
                <a:solidFill>
                  <a:srgbClr val="292929"/>
                </a:solidFill>
                <a:latin typeface="Calibri"/>
                <a:ea typeface="Calibri"/>
                <a:cs typeface="Calibri"/>
                <a:sym typeface="Calibri"/>
              </a:rPr>
              <a:t>Scatter Plots:</a:t>
            </a:r>
            <a:endParaRPr sz="1500">
              <a:latin typeface="Calibri"/>
              <a:ea typeface="Calibri"/>
              <a:cs typeface="Calibri"/>
              <a:sym typeface="Calibri"/>
            </a:endParaRPr>
          </a:p>
          <a:p>
            <a:pPr indent="-95250" lvl="1" marL="242570" rtl="0" algn="l">
              <a:lnSpc>
                <a:spcPct val="100000"/>
              </a:lnSpc>
              <a:spcBef>
                <a:spcPts val="825"/>
              </a:spcBef>
              <a:spcAft>
                <a:spcPts val="0"/>
              </a:spcAft>
              <a:buClr>
                <a:srgbClr val="292929"/>
              </a:buClr>
              <a:buSzPts val="1500"/>
              <a:buFont typeface="Calibri"/>
              <a:buChar char="-"/>
            </a:pPr>
            <a:r>
              <a:rPr b="1" lang="en-US" sz="1500">
                <a:solidFill>
                  <a:srgbClr val="292929"/>
                </a:solidFill>
                <a:latin typeface="Calibri"/>
                <a:ea typeface="Calibri"/>
                <a:cs typeface="Calibri"/>
                <a:sym typeface="Calibri"/>
              </a:rPr>
              <a:t>Purpose: </a:t>
            </a:r>
            <a:r>
              <a:rPr lang="en-US" sz="1500">
                <a:solidFill>
                  <a:srgbClr val="292929"/>
                </a:solidFill>
                <a:latin typeface="Calibri"/>
                <a:ea typeface="Calibri"/>
                <a:cs typeface="Calibri"/>
                <a:sym typeface="Calibri"/>
              </a:rPr>
              <a:t>Used to explore relationships between two numerical variables, such as payload mass vs. launch success.</a:t>
            </a:r>
            <a:endParaRPr sz="1500">
              <a:latin typeface="Calibri"/>
              <a:ea typeface="Calibri"/>
              <a:cs typeface="Calibri"/>
              <a:sym typeface="Calibri"/>
            </a:endParaRPr>
          </a:p>
          <a:p>
            <a:pPr indent="-95250" lvl="1" marL="242570" rtl="0" algn="l">
              <a:lnSpc>
                <a:spcPct val="100000"/>
              </a:lnSpc>
              <a:spcBef>
                <a:spcPts val="830"/>
              </a:spcBef>
              <a:spcAft>
                <a:spcPts val="0"/>
              </a:spcAft>
              <a:buClr>
                <a:srgbClr val="292929"/>
              </a:buClr>
              <a:buSzPts val="1500"/>
              <a:buFont typeface="Calibri"/>
              <a:buChar char="-"/>
            </a:pPr>
            <a:r>
              <a:rPr lang="en-US" sz="1500">
                <a:solidFill>
                  <a:srgbClr val="292929"/>
                </a:solidFill>
                <a:latin typeface="Calibri"/>
                <a:ea typeface="Calibri"/>
                <a:cs typeface="Calibri"/>
                <a:sym typeface="Calibri"/>
              </a:rPr>
              <a:t>Why: Identifies correlations or dependencies between variables, visualizing how one variable changes concerning another.</a:t>
            </a:r>
            <a:endParaRPr sz="1500">
              <a:latin typeface="Calibri"/>
              <a:ea typeface="Calibri"/>
              <a:cs typeface="Calibri"/>
              <a:sym typeface="Calibri"/>
            </a:endParaRPr>
          </a:p>
          <a:p>
            <a:pPr indent="-191134" lvl="0" marL="203834" rtl="0" algn="l">
              <a:lnSpc>
                <a:spcPct val="100000"/>
              </a:lnSpc>
              <a:spcBef>
                <a:spcPts val="830"/>
              </a:spcBef>
              <a:spcAft>
                <a:spcPts val="0"/>
              </a:spcAft>
              <a:buClr>
                <a:srgbClr val="292929"/>
              </a:buClr>
              <a:buSzPts val="1500"/>
              <a:buFont typeface="Calibri"/>
              <a:buAutoNum type="arabicPeriod" startAt="4"/>
            </a:pPr>
            <a:r>
              <a:rPr b="1" lang="en-US" sz="1500">
                <a:solidFill>
                  <a:srgbClr val="292929"/>
                </a:solidFill>
                <a:latin typeface="Calibri"/>
                <a:ea typeface="Calibri"/>
                <a:cs typeface="Calibri"/>
                <a:sym typeface="Calibri"/>
              </a:rPr>
              <a:t>Heatmaps:</a:t>
            </a:r>
            <a:endParaRPr sz="1500">
              <a:latin typeface="Calibri"/>
              <a:ea typeface="Calibri"/>
              <a:cs typeface="Calibri"/>
              <a:sym typeface="Calibri"/>
            </a:endParaRPr>
          </a:p>
          <a:p>
            <a:pPr indent="-95250" lvl="1" marL="242570" rtl="0" algn="l">
              <a:lnSpc>
                <a:spcPct val="100000"/>
              </a:lnSpc>
              <a:spcBef>
                <a:spcPts val="825"/>
              </a:spcBef>
              <a:spcAft>
                <a:spcPts val="0"/>
              </a:spcAft>
              <a:buClr>
                <a:srgbClr val="292929"/>
              </a:buClr>
              <a:buSzPts val="1500"/>
              <a:buFont typeface="Calibri"/>
              <a:buChar char="-"/>
            </a:pPr>
            <a:r>
              <a:rPr lang="en-US" sz="1500">
                <a:solidFill>
                  <a:srgbClr val="292929"/>
                </a:solidFill>
                <a:latin typeface="Calibri"/>
                <a:ea typeface="Calibri"/>
                <a:cs typeface="Calibri"/>
                <a:sym typeface="Calibri"/>
              </a:rPr>
              <a:t>Purpose: Used to visualize correlation matrices between multiple numerical variables.</a:t>
            </a:r>
            <a:endParaRPr sz="1500">
              <a:latin typeface="Calibri"/>
              <a:ea typeface="Calibri"/>
              <a:cs typeface="Calibri"/>
              <a:sym typeface="Calibri"/>
            </a:endParaRPr>
          </a:p>
          <a:p>
            <a:pPr indent="-95250" lvl="1" marL="241300" marR="5080" rtl="0" algn="l">
              <a:lnSpc>
                <a:spcPct val="110000"/>
              </a:lnSpc>
              <a:spcBef>
                <a:spcPts val="1010"/>
              </a:spcBef>
              <a:spcAft>
                <a:spcPts val="0"/>
              </a:spcAft>
              <a:buClr>
                <a:srgbClr val="292929"/>
              </a:buClr>
              <a:buSzPts val="1500"/>
              <a:buFont typeface="Calibri"/>
              <a:buChar char="-"/>
            </a:pPr>
            <a:r>
              <a:rPr lang="en-US" sz="1500">
                <a:solidFill>
                  <a:srgbClr val="292929"/>
                </a:solidFill>
                <a:latin typeface="Calibri"/>
                <a:ea typeface="Calibri"/>
                <a:cs typeface="Calibri"/>
                <a:sym typeface="Calibri"/>
              </a:rPr>
              <a:t>Why: Helps in identifying strong correlations (positive or negative) between variables, aiding feature selection or understanding multicollinearity.</a:t>
            </a:r>
            <a:endParaRPr sz="1500">
              <a:latin typeface="Calibri"/>
              <a:ea typeface="Calibri"/>
              <a:cs typeface="Calibri"/>
              <a:sym typeface="Calibri"/>
            </a:endParaRPr>
          </a:p>
          <a:p>
            <a:pPr indent="-189865" lvl="0" marL="202565" rtl="0" algn="l">
              <a:lnSpc>
                <a:spcPct val="100000"/>
              </a:lnSpc>
              <a:spcBef>
                <a:spcPts val="800"/>
              </a:spcBef>
              <a:spcAft>
                <a:spcPts val="0"/>
              </a:spcAft>
              <a:buClr>
                <a:srgbClr val="292929"/>
              </a:buClr>
              <a:buSzPts val="1500"/>
              <a:buFont typeface="Calibri"/>
              <a:buAutoNum type="arabicPeriod" startAt="4"/>
            </a:pPr>
            <a:r>
              <a:rPr b="1" lang="en-US" sz="1500">
                <a:solidFill>
                  <a:srgbClr val="292929"/>
                </a:solidFill>
                <a:latin typeface="Calibri"/>
                <a:ea typeface="Calibri"/>
                <a:cs typeface="Calibri"/>
                <a:sym typeface="Calibri"/>
              </a:rPr>
              <a:t>Box Plots:</a:t>
            </a:r>
            <a:endParaRPr sz="1500">
              <a:latin typeface="Calibri"/>
              <a:ea typeface="Calibri"/>
              <a:cs typeface="Calibri"/>
              <a:sym typeface="Calibri"/>
            </a:endParaRPr>
          </a:p>
          <a:p>
            <a:pPr indent="-95250" lvl="1" marL="242570" rtl="0" algn="l">
              <a:lnSpc>
                <a:spcPct val="100000"/>
              </a:lnSpc>
              <a:spcBef>
                <a:spcPts val="755"/>
              </a:spcBef>
              <a:spcAft>
                <a:spcPts val="0"/>
              </a:spcAft>
              <a:buClr>
                <a:srgbClr val="292929"/>
              </a:buClr>
              <a:buSzPts val="1500"/>
              <a:buFont typeface="Calibri"/>
              <a:buChar char="-"/>
            </a:pPr>
            <a:r>
              <a:rPr lang="en-US" sz="1500">
                <a:solidFill>
                  <a:srgbClr val="292929"/>
                </a:solidFill>
                <a:latin typeface="Calibri"/>
                <a:ea typeface="Calibri"/>
                <a:cs typeface="Calibri"/>
                <a:sym typeface="Calibri"/>
              </a:rPr>
              <a:t>Purpose: Used to display the distribution of numerical data through their quartiles.</a:t>
            </a:r>
            <a:endParaRPr sz="1500">
              <a:latin typeface="Calibri"/>
              <a:ea typeface="Calibri"/>
              <a:cs typeface="Calibri"/>
              <a:sym typeface="Calibri"/>
            </a:endParaRPr>
          </a:p>
          <a:p>
            <a:pPr indent="-95250" lvl="1" marL="242570" rtl="0" algn="l">
              <a:lnSpc>
                <a:spcPct val="100000"/>
              </a:lnSpc>
              <a:spcBef>
                <a:spcPts val="830"/>
              </a:spcBef>
              <a:spcAft>
                <a:spcPts val="0"/>
              </a:spcAft>
              <a:buClr>
                <a:srgbClr val="292929"/>
              </a:buClr>
              <a:buSzPts val="1500"/>
              <a:buFont typeface="Calibri"/>
              <a:buChar char="-"/>
            </a:pPr>
            <a:r>
              <a:rPr lang="en-US" sz="1500">
                <a:solidFill>
                  <a:srgbClr val="292929"/>
                </a:solidFill>
                <a:latin typeface="Calibri"/>
                <a:ea typeface="Calibri"/>
                <a:cs typeface="Calibri"/>
                <a:sym typeface="Calibri"/>
              </a:rPr>
              <a:t>Why: Visualizes the spread and skewness of data, highlighting outliers and comparing distributions across different categories.</a:t>
            </a:r>
            <a:endParaRPr sz="1500">
              <a:latin typeface="Calibri"/>
              <a:ea typeface="Calibri"/>
              <a:cs typeface="Calibri"/>
              <a:sym typeface="Calibri"/>
            </a:endParaRPr>
          </a:p>
          <a:p>
            <a:pPr indent="0" lvl="0" marL="0" rtl="0" algn="l">
              <a:lnSpc>
                <a:spcPct val="100000"/>
              </a:lnSpc>
              <a:spcBef>
                <a:spcPts val="1625"/>
              </a:spcBef>
              <a:spcAft>
                <a:spcPts val="0"/>
              </a:spcAft>
              <a:buNone/>
            </a:pPr>
            <a:r>
              <a:t/>
            </a:r>
            <a:endParaRPr sz="1500">
              <a:latin typeface="Calibri"/>
              <a:ea typeface="Calibri"/>
              <a:cs typeface="Calibri"/>
              <a:sym typeface="Calibri"/>
            </a:endParaRPr>
          </a:p>
          <a:p>
            <a:pPr indent="0" lvl="0" marL="12700" rtl="0" algn="l">
              <a:lnSpc>
                <a:spcPct val="100000"/>
              </a:lnSpc>
              <a:spcBef>
                <a:spcPts val="0"/>
              </a:spcBef>
              <a:spcAft>
                <a:spcPts val="0"/>
              </a:spcAft>
              <a:buNone/>
            </a:pPr>
            <a:r>
              <a:rPr b="1" lang="en-US" sz="1500">
                <a:solidFill>
                  <a:srgbClr val="292929"/>
                </a:solidFill>
                <a:latin typeface="Calibri"/>
                <a:ea typeface="Calibri"/>
                <a:cs typeface="Calibri"/>
                <a:sym typeface="Calibri"/>
              </a:rPr>
              <a:t>Github Filename: </a:t>
            </a:r>
            <a:r>
              <a:rPr lang="en-US" sz="1500">
                <a:solidFill>
                  <a:srgbClr val="292929"/>
                </a:solidFill>
                <a:latin typeface="Calibri"/>
                <a:ea typeface="Calibri"/>
                <a:cs typeface="Calibri"/>
                <a:sym typeface="Calibri"/>
              </a:rPr>
              <a:t>5 edadataviz.ipynb</a:t>
            </a:r>
            <a:endParaRPr sz="1500">
              <a:latin typeface="Calibri"/>
              <a:ea typeface="Calibri"/>
              <a:cs typeface="Calibri"/>
              <a:sym typeface="Calibri"/>
            </a:endParaRPr>
          </a:p>
        </p:txBody>
      </p:sp>
      <p:sp>
        <p:nvSpPr>
          <p:cNvPr id="298" name="Google Shape;298;p21"/>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299" name="Google Shape;299;p21"/>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EDA with Data Visualization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2"/>
          <p:cNvSpPr txBox="1"/>
          <p:nvPr/>
        </p:nvSpPr>
        <p:spPr>
          <a:xfrm>
            <a:off x="849312" y="1415605"/>
            <a:ext cx="5083810" cy="4442460"/>
          </a:xfrm>
          <a:prstGeom prst="rect">
            <a:avLst/>
          </a:prstGeom>
          <a:noFill/>
          <a:ln>
            <a:noFill/>
          </a:ln>
        </p:spPr>
        <p:txBody>
          <a:bodyPr anchorCtr="0" anchor="t" bIns="0" lIns="0" spcFirstLastPara="1" rIns="0" wrap="square" tIns="123175">
            <a:spAutoFit/>
          </a:bodyPr>
          <a:lstStyle/>
          <a:p>
            <a:pPr indent="0" lvl="0" marL="12700" rtl="0" algn="l">
              <a:lnSpc>
                <a:spcPct val="100000"/>
              </a:lnSpc>
              <a:spcBef>
                <a:spcPts val="0"/>
              </a:spcBef>
              <a:spcAft>
                <a:spcPts val="0"/>
              </a:spcAft>
              <a:buNone/>
            </a:pPr>
            <a:r>
              <a:rPr b="1" lang="en-US" sz="1400">
                <a:solidFill>
                  <a:srgbClr val="292929"/>
                </a:solidFill>
                <a:latin typeface="Calibri"/>
                <a:ea typeface="Calibri"/>
                <a:cs typeface="Calibri"/>
                <a:sym typeface="Calibri"/>
              </a:rPr>
              <a:t>Aggregate Queries:</a:t>
            </a:r>
            <a:endParaRPr sz="1400">
              <a:latin typeface="Calibri"/>
              <a:ea typeface="Calibri"/>
              <a:cs typeface="Calibri"/>
              <a:sym typeface="Calibri"/>
            </a:endParaRPr>
          </a:p>
          <a:p>
            <a:pPr indent="-228600" lvl="0" marL="241300" rtl="0" algn="l">
              <a:lnSpc>
                <a:spcPct val="100000"/>
              </a:lnSpc>
              <a:spcBef>
                <a:spcPts val="87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Calculated total number of launches.</a:t>
            </a:r>
            <a:endParaRPr sz="1400">
              <a:latin typeface="Calibri"/>
              <a:ea typeface="Calibri"/>
              <a:cs typeface="Calibri"/>
              <a:sym typeface="Calibri"/>
            </a:endParaRPr>
          </a:p>
          <a:p>
            <a:pPr indent="-228600" lvl="0" marL="241300" rtl="0" algn="l">
              <a:lnSpc>
                <a:spcPct val="100000"/>
              </a:lnSpc>
              <a:spcBef>
                <a:spcPts val="79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Counted successful and failed launches.</a:t>
            </a:r>
            <a:endParaRPr sz="1400">
              <a:latin typeface="Calibri"/>
              <a:ea typeface="Calibri"/>
              <a:cs typeface="Calibri"/>
              <a:sym typeface="Calibri"/>
            </a:endParaRPr>
          </a:p>
          <a:p>
            <a:pPr indent="-228600" lvl="0" marL="241300" rtl="0" algn="l">
              <a:lnSpc>
                <a:spcPct val="100000"/>
              </a:lnSpc>
              <a:spcBef>
                <a:spcPts val="87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Calculated success rates by launch site and rocket type.</a:t>
            </a:r>
            <a:endParaRPr sz="1400">
              <a:latin typeface="Calibri"/>
              <a:ea typeface="Calibri"/>
              <a:cs typeface="Calibri"/>
              <a:sym typeface="Calibri"/>
            </a:endParaRPr>
          </a:p>
          <a:p>
            <a:pPr indent="0" lvl="0" marL="0" rtl="0" algn="l">
              <a:lnSpc>
                <a:spcPct val="100000"/>
              </a:lnSpc>
              <a:spcBef>
                <a:spcPts val="1639"/>
              </a:spcBef>
              <a:spcAft>
                <a:spcPts val="0"/>
              </a:spcAft>
              <a:buClr>
                <a:srgbClr val="292929"/>
              </a:buClr>
              <a:buSzPts val="1400"/>
              <a:buFont typeface="Arial"/>
              <a:buNone/>
            </a:pPr>
            <a:r>
              <a:t/>
            </a:r>
            <a:endParaRPr sz="1400">
              <a:latin typeface="Calibri"/>
              <a:ea typeface="Calibri"/>
              <a:cs typeface="Calibri"/>
              <a:sym typeface="Calibri"/>
            </a:endParaRPr>
          </a:p>
          <a:p>
            <a:pPr indent="0" lvl="0" marL="12700" rtl="0" algn="l">
              <a:lnSpc>
                <a:spcPct val="100000"/>
              </a:lnSpc>
              <a:spcBef>
                <a:spcPts val="5"/>
              </a:spcBef>
              <a:spcAft>
                <a:spcPts val="0"/>
              </a:spcAft>
              <a:buNone/>
            </a:pPr>
            <a:r>
              <a:rPr b="1" lang="en-US" sz="1400">
                <a:solidFill>
                  <a:srgbClr val="292929"/>
                </a:solidFill>
                <a:latin typeface="Calibri"/>
                <a:ea typeface="Calibri"/>
                <a:cs typeface="Calibri"/>
                <a:sym typeface="Calibri"/>
              </a:rPr>
              <a:t>Join Queries:</a:t>
            </a:r>
            <a:endParaRPr sz="1400">
              <a:latin typeface="Calibri"/>
              <a:ea typeface="Calibri"/>
              <a:cs typeface="Calibri"/>
              <a:sym typeface="Calibri"/>
            </a:endParaRPr>
          </a:p>
          <a:p>
            <a:pPr indent="-228600" lvl="0" marL="241300" rtl="0" algn="l">
              <a:lnSpc>
                <a:spcPct val="113571"/>
              </a:lnSpc>
              <a:spcBef>
                <a:spcPts val="80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Joined tables to link launch records with additional data (e.g.,</a:t>
            </a:r>
            <a:endParaRPr sz="1400">
              <a:latin typeface="Calibri"/>
              <a:ea typeface="Calibri"/>
              <a:cs typeface="Calibri"/>
              <a:sym typeface="Calibri"/>
            </a:endParaRPr>
          </a:p>
          <a:p>
            <a:pPr indent="0" lvl="0" marL="241300" rtl="0" algn="l">
              <a:lnSpc>
                <a:spcPct val="113571"/>
              </a:lnSpc>
              <a:spcBef>
                <a:spcPts val="0"/>
              </a:spcBef>
              <a:spcAft>
                <a:spcPts val="0"/>
              </a:spcAft>
              <a:buNone/>
            </a:pPr>
            <a:r>
              <a:rPr lang="en-US" sz="1400">
                <a:solidFill>
                  <a:srgbClr val="292929"/>
                </a:solidFill>
                <a:latin typeface="Calibri"/>
                <a:ea typeface="Calibri"/>
                <a:cs typeface="Calibri"/>
                <a:sym typeface="Calibri"/>
              </a:rPr>
              <a:t>rocket details).</a:t>
            </a:r>
            <a:endParaRPr sz="1400">
              <a:latin typeface="Calibri"/>
              <a:ea typeface="Calibri"/>
              <a:cs typeface="Calibri"/>
              <a:sym typeface="Calibri"/>
            </a:endParaRPr>
          </a:p>
          <a:p>
            <a:pPr indent="-228600" lvl="0" marL="241300" rtl="0" algn="l">
              <a:lnSpc>
                <a:spcPct val="100000"/>
              </a:lnSpc>
              <a:spcBef>
                <a:spcPts val="87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Combined datasets for comprehensive analysis.</a:t>
            </a:r>
            <a:endParaRPr sz="1400">
              <a:latin typeface="Calibri"/>
              <a:ea typeface="Calibri"/>
              <a:cs typeface="Calibri"/>
              <a:sym typeface="Calibri"/>
            </a:endParaRPr>
          </a:p>
          <a:p>
            <a:pPr indent="0" lvl="0" marL="0" rtl="0" algn="l">
              <a:lnSpc>
                <a:spcPct val="100000"/>
              </a:lnSpc>
              <a:spcBef>
                <a:spcPts val="1639"/>
              </a:spcBef>
              <a:spcAft>
                <a:spcPts val="0"/>
              </a:spcAft>
              <a:buClr>
                <a:srgbClr val="292929"/>
              </a:buClr>
              <a:buSzPts val="1400"/>
              <a:buFont typeface="Arial"/>
              <a:buNone/>
            </a:pPr>
            <a:r>
              <a:t/>
            </a:r>
            <a:endParaRPr sz="1400">
              <a:latin typeface="Calibri"/>
              <a:ea typeface="Calibri"/>
              <a:cs typeface="Calibri"/>
              <a:sym typeface="Calibri"/>
            </a:endParaRPr>
          </a:p>
          <a:p>
            <a:pPr indent="0" lvl="0" marL="12700" rtl="0" algn="l">
              <a:lnSpc>
                <a:spcPct val="100000"/>
              </a:lnSpc>
              <a:spcBef>
                <a:spcPts val="0"/>
              </a:spcBef>
              <a:spcAft>
                <a:spcPts val="0"/>
              </a:spcAft>
              <a:buNone/>
            </a:pPr>
            <a:r>
              <a:rPr b="1" lang="en-US" sz="1400">
                <a:solidFill>
                  <a:srgbClr val="292929"/>
                </a:solidFill>
                <a:latin typeface="Calibri"/>
                <a:ea typeface="Calibri"/>
                <a:cs typeface="Calibri"/>
                <a:sym typeface="Calibri"/>
              </a:rPr>
              <a:t>Filtering Queries:</a:t>
            </a:r>
            <a:endParaRPr sz="1400">
              <a:latin typeface="Calibri"/>
              <a:ea typeface="Calibri"/>
              <a:cs typeface="Calibri"/>
              <a:sym typeface="Calibri"/>
            </a:endParaRPr>
          </a:p>
          <a:p>
            <a:pPr indent="-229234" lvl="0" marL="241300" marR="1229995" rtl="0" algn="l">
              <a:lnSpc>
                <a:spcPct val="107142"/>
              </a:lnSpc>
              <a:spcBef>
                <a:spcPts val="100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Filtered data to focus on specific launch outcomes (success/failure).</a:t>
            </a:r>
            <a:endParaRPr sz="1400">
              <a:latin typeface="Calibri"/>
              <a:ea typeface="Calibri"/>
              <a:cs typeface="Calibri"/>
              <a:sym typeface="Calibri"/>
            </a:endParaRPr>
          </a:p>
          <a:p>
            <a:pPr indent="-229234" lvl="0" marL="241300" marR="5080" rtl="0" algn="l">
              <a:lnSpc>
                <a:spcPct val="107142"/>
              </a:lnSpc>
              <a:spcBef>
                <a:spcPts val="105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Applied conditions to extract launches based on criteria like launch date or rocket configuration.</a:t>
            </a:r>
            <a:endParaRPr sz="1400">
              <a:latin typeface="Calibri"/>
              <a:ea typeface="Calibri"/>
              <a:cs typeface="Calibri"/>
              <a:sym typeface="Calibri"/>
            </a:endParaRPr>
          </a:p>
        </p:txBody>
      </p:sp>
      <p:sp>
        <p:nvSpPr>
          <p:cNvPr id="305" name="Google Shape;305;p22"/>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306" name="Google Shape;306;p22"/>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EDA with SQL</a:t>
            </a:r>
            <a:endParaRPr/>
          </a:p>
        </p:txBody>
      </p:sp>
      <p:sp>
        <p:nvSpPr>
          <p:cNvPr id="307" name="Google Shape;307;p22"/>
          <p:cNvSpPr txBox="1"/>
          <p:nvPr/>
        </p:nvSpPr>
        <p:spPr>
          <a:xfrm>
            <a:off x="6398005" y="1524317"/>
            <a:ext cx="1219835" cy="243204"/>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1400">
                <a:solidFill>
                  <a:srgbClr val="292929"/>
                </a:solidFill>
                <a:latin typeface="Calibri"/>
                <a:ea typeface="Calibri"/>
                <a:cs typeface="Calibri"/>
                <a:sym typeface="Calibri"/>
              </a:rPr>
              <a:t>Sorting Queries:</a:t>
            </a:r>
            <a:endParaRPr sz="1400">
              <a:latin typeface="Calibri"/>
              <a:ea typeface="Calibri"/>
              <a:cs typeface="Calibri"/>
              <a:sym typeface="Calibri"/>
            </a:endParaRPr>
          </a:p>
        </p:txBody>
      </p:sp>
      <p:sp>
        <p:nvSpPr>
          <p:cNvPr id="308" name="Google Shape;308;p22"/>
          <p:cNvSpPr txBox="1"/>
          <p:nvPr/>
        </p:nvSpPr>
        <p:spPr>
          <a:xfrm>
            <a:off x="6398005" y="1752198"/>
            <a:ext cx="4176395" cy="654685"/>
          </a:xfrm>
          <a:prstGeom prst="rect">
            <a:avLst/>
          </a:prstGeom>
          <a:noFill/>
          <a:ln>
            <a:noFill/>
          </a:ln>
        </p:spPr>
        <p:txBody>
          <a:bodyPr anchorCtr="0" anchor="t" bIns="0" lIns="0" spcFirstLastPara="1" rIns="0" wrap="square" tIns="112375">
            <a:spAutoFit/>
          </a:bodyPr>
          <a:lstStyle/>
          <a:p>
            <a:pPr indent="-285750" lvl="0" marL="298450" rtl="0" algn="l">
              <a:lnSpc>
                <a:spcPct val="100000"/>
              </a:lnSpc>
              <a:spcBef>
                <a:spcPts val="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Sorted data to identify trends or outliers.</a:t>
            </a:r>
            <a:endParaRPr sz="1400">
              <a:latin typeface="Calibri"/>
              <a:ea typeface="Calibri"/>
              <a:cs typeface="Calibri"/>
              <a:sym typeface="Calibri"/>
            </a:endParaRPr>
          </a:p>
          <a:p>
            <a:pPr indent="-285750" lvl="0" marL="298450" rtl="0" algn="l">
              <a:lnSpc>
                <a:spcPct val="100000"/>
              </a:lnSpc>
              <a:spcBef>
                <a:spcPts val="80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Ordered launches by date or success rate for analysis.</a:t>
            </a:r>
            <a:endParaRPr sz="1400">
              <a:latin typeface="Calibri"/>
              <a:ea typeface="Calibri"/>
              <a:cs typeface="Calibri"/>
              <a:sym typeface="Calibri"/>
            </a:endParaRPr>
          </a:p>
        </p:txBody>
      </p:sp>
      <p:sp>
        <p:nvSpPr>
          <p:cNvPr id="309" name="Google Shape;309;p22"/>
          <p:cNvSpPr txBox="1"/>
          <p:nvPr/>
        </p:nvSpPr>
        <p:spPr>
          <a:xfrm>
            <a:off x="6398005" y="2802572"/>
            <a:ext cx="895985" cy="243204"/>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1400">
                <a:solidFill>
                  <a:srgbClr val="292929"/>
                </a:solidFill>
                <a:latin typeface="Calibri"/>
                <a:ea typeface="Calibri"/>
                <a:cs typeface="Calibri"/>
                <a:sym typeface="Calibri"/>
              </a:rPr>
              <a:t>Subqueries:</a:t>
            </a:r>
            <a:endParaRPr sz="1400">
              <a:latin typeface="Calibri"/>
              <a:ea typeface="Calibri"/>
              <a:cs typeface="Calibri"/>
              <a:sym typeface="Calibri"/>
            </a:endParaRPr>
          </a:p>
        </p:txBody>
      </p:sp>
      <p:sp>
        <p:nvSpPr>
          <p:cNvPr id="310" name="Google Shape;310;p22"/>
          <p:cNvSpPr txBox="1"/>
          <p:nvPr/>
        </p:nvSpPr>
        <p:spPr>
          <a:xfrm>
            <a:off x="6398005" y="3126803"/>
            <a:ext cx="4518025" cy="948690"/>
          </a:xfrm>
          <a:prstGeom prst="rect">
            <a:avLst/>
          </a:prstGeom>
          <a:noFill/>
          <a:ln>
            <a:noFill/>
          </a:ln>
        </p:spPr>
        <p:txBody>
          <a:bodyPr anchorCtr="0" anchor="t" bIns="0" lIns="0" spcFirstLastPara="1" rIns="0" wrap="square" tIns="41275">
            <a:spAutoFit/>
          </a:bodyPr>
          <a:lstStyle/>
          <a:p>
            <a:pPr indent="-286385" lvl="0" marL="298450" marR="74295" rtl="0" algn="l">
              <a:lnSpc>
                <a:spcPct val="107142"/>
              </a:lnSpc>
              <a:spcBef>
                <a:spcPts val="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Nested queries to calculate derived metrics (e.g., average payload mass per launch site).</a:t>
            </a:r>
            <a:endParaRPr sz="1400">
              <a:latin typeface="Calibri"/>
              <a:ea typeface="Calibri"/>
              <a:cs typeface="Calibri"/>
              <a:sym typeface="Calibri"/>
            </a:endParaRPr>
          </a:p>
          <a:p>
            <a:pPr indent="-286385" lvl="0" marL="298450" marR="5080" rtl="0" algn="l">
              <a:lnSpc>
                <a:spcPct val="112857"/>
              </a:lnSpc>
              <a:spcBef>
                <a:spcPts val="91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Subqueries used to perform detailed analysis within larger datasets.</a:t>
            </a:r>
            <a:endParaRPr sz="1400">
              <a:latin typeface="Calibri"/>
              <a:ea typeface="Calibri"/>
              <a:cs typeface="Calibri"/>
              <a:sym typeface="Calibri"/>
            </a:endParaRPr>
          </a:p>
        </p:txBody>
      </p:sp>
      <p:sp>
        <p:nvSpPr>
          <p:cNvPr id="311" name="Google Shape;311;p22"/>
          <p:cNvSpPr txBox="1"/>
          <p:nvPr/>
        </p:nvSpPr>
        <p:spPr>
          <a:xfrm>
            <a:off x="6398005" y="4615179"/>
            <a:ext cx="4347300" cy="231600"/>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400">
                <a:solidFill>
                  <a:srgbClr val="292929"/>
                </a:solidFill>
                <a:latin typeface="Arial"/>
                <a:ea typeface="Arial"/>
                <a:cs typeface="Arial"/>
                <a:sym typeface="Arial"/>
              </a:rPr>
              <a:t>GitHub </a:t>
            </a:r>
            <a:r>
              <a:rPr lang="en-US">
                <a:solidFill>
                  <a:srgbClr val="292929"/>
                </a:solidFill>
              </a:rPr>
              <a:t>Filename</a:t>
            </a:r>
            <a:r>
              <a:rPr lang="en-US" sz="1400">
                <a:solidFill>
                  <a:srgbClr val="292929"/>
                </a:solidFill>
                <a:latin typeface="Arial"/>
                <a:ea typeface="Arial"/>
                <a:cs typeface="Arial"/>
                <a:sym typeface="Arial"/>
              </a:rPr>
              <a:t>: </a:t>
            </a:r>
            <a:r>
              <a:rPr lang="en-US">
                <a:solidFill>
                  <a:srgbClr val="292929"/>
                </a:solidFill>
                <a:latin typeface="Calibri"/>
                <a:ea typeface="Calibri"/>
                <a:cs typeface="Calibri"/>
                <a:sym typeface="Calibri"/>
              </a:rPr>
              <a:t>4 eda-sql-coursera_sqllite.ipynb</a:t>
            </a:r>
            <a:endParaRPr sz="1400">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3"/>
          <p:cNvSpPr txBox="1"/>
          <p:nvPr/>
        </p:nvSpPr>
        <p:spPr>
          <a:xfrm>
            <a:off x="847407" y="1289182"/>
            <a:ext cx="4928870" cy="4700270"/>
          </a:xfrm>
          <a:prstGeom prst="rect">
            <a:avLst/>
          </a:prstGeom>
          <a:noFill/>
          <a:ln>
            <a:noFill/>
          </a:ln>
        </p:spPr>
        <p:txBody>
          <a:bodyPr anchorCtr="0" anchor="t" bIns="0" lIns="0" spcFirstLastPara="1" rIns="0" wrap="square" tIns="158100">
            <a:spAutoFit/>
          </a:bodyPr>
          <a:lstStyle/>
          <a:p>
            <a:pPr indent="0" lvl="0" marL="12700" rtl="0" algn="l">
              <a:lnSpc>
                <a:spcPct val="100000"/>
              </a:lnSpc>
              <a:spcBef>
                <a:spcPts val="0"/>
              </a:spcBef>
              <a:spcAft>
                <a:spcPts val="0"/>
              </a:spcAft>
              <a:buNone/>
            </a:pPr>
            <a:r>
              <a:rPr b="1" lang="en-US" sz="2000">
                <a:solidFill>
                  <a:srgbClr val="525252"/>
                </a:solidFill>
                <a:latin typeface="Calibri"/>
                <a:ea typeface="Calibri"/>
                <a:cs typeface="Calibri"/>
                <a:sym typeface="Calibri"/>
              </a:rPr>
              <a:t>Map Objects Created</a:t>
            </a:r>
            <a:endParaRPr sz="2000">
              <a:latin typeface="Calibri"/>
              <a:ea typeface="Calibri"/>
              <a:cs typeface="Calibri"/>
              <a:sym typeface="Calibri"/>
            </a:endParaRPr>
          </a:p>
          <a:p>
            <a:pPr indent="0" lvl="0" marL="12700" rtl="0" algn="l">
              <a:lnSpc>
                <a:spcPct val="100000"/>
              </a:lnSpc>
              <a:spcBef>
                <a:spcPts val="905"/>
              </a:spcBef>
              <a:spcAft>
                <a:spcPts val="0"/>
              </a:spcAft>
              <a:buNone/>
            </a:pPr>
            <a:r>
              <a:rPr b="1" lang="en-US" sz="1550">
                <a:solidFill>
                  <a:srgbClr val="525252"/>
                </a:solidFill>
                <a:latin typeface="Calibri"/>
                <a:ea typeface="Calibri"/>
                <a:cs typeface="Calibri"/>
                <a:sym typeface="Calibri"/>
              </a:rPr>
              <a:t>Markers:</a:t>
            </a:r>
            <a:endParaRPr sz="1550">
              <a:latin typeface="Calibri"/>
              <a:ea typeface="Calibri"/>
              <a:cs typeface="Calibri"/>
              <a:sym typeface="Calibri"/>
            </a:endParaRPr>
          </a:p>
          <a:p>
            <a:pPr indent="-285750" lvl="0" marL="298450" rtl="0" algn="l">
              <a:lnSpc>
                <a:spcPct val="100000"/>
              </a:lnSpc>
              <a:spcBef>
                <a:spcPts val="840"/>
              </a:spcBef>
              <a:spcAft>
                <a:spcPts val="0"/>
              </a:spcAft>
              <a:buClr>
                <a:srgbClr val="525252"/>
              </a:buClr>
              <a:buSzPts val="1550"/>
              <a:buFont typeface="Arial"/>
              <a:buChar char="•"/>
            </a:pPr>
            <a:r>
              <a:rPr lang="en-US" sz="1550">
                <a:solidFill>
                  <a:srgbClr val="525252"/>
                </a:solidFill>
                <a:latin typeface="Calibri"/>
                <a:ea typeface="Calibri"/>
                <a:cs typeface="Calibri"/>
                <a:sym typeface="Calibri"/>
              </a:rPr>
              <a:t>Placed markers to indicate launch sites on the map.</a:t>
            </a:r>
            <a:endParaRPr sz="1550">
              <a:latin typeface="Calibri"/>
              <a:ea typeface="Calibri"/>
              <a:cs typeface="Calibri"/>
              <a:sym typeface="Calibri"/>
            </a:endParaRPr>
          </a:p>
          <a:p>
            <a:pPr indent="-286385" lvl="0" marL="298450" marR="73660" rtl="0" algn="l">
              <a:lnSpc>
                <a:spcPct val="111612"/>
              </a:lnSpc>
              <a:spcBef>
                <a:spcPts val="1015"/>
              </a:spcBef>
              <a:spcAft>
                <a:spcPts val="0"/>
              </a:spcAft>
              <a:buClr>
                <a:srgbClr val="525252"/>
              </a:buClr>
              <a:buSzPts val="1550"/>
              <a:buFont typeface="Arial"/>
              <a:buChar char="•"/>
            </a:pPr>
            <a:r>
              <a:rPr lang="en-US" sz="1550">
                <a:solidFill>
                  <a:srgbClr val="525252"/>
                </a:solidFill>
                <a:latin typeface="Calibri"/>
                <a:ea typeface="Calibri"/>
                <a:cs typeface="Calibri"/>
                <a:sym typeface="Calibri"/>
              </a:rPr>
              <a:t>Each marker represents a specific geographical location where SpaceX launches have occurred.</a:t>
            </a:r>
            <a:endParaRPr sz="1550">
              <a:latin typeface="Calibri"/>
              <a:ea typeface="Calibri"/>
              <a:cs typeface="Calibri"/>
              <a:sym typeface="Calibri"/>
            </a:endParaRPr>
          </a:p>
          <a:p>
            <a:pPr indent="0" lvl="0" marL="12700" rtl="0" algn="l">
              <a:lnSpc>
                <a:spcPct val="100000"/>
              </a:lnSpc>
              <a:spcBef>
                <a:spcPts val="875"/>
              </a:spcBef>
              <a:spcAft>
                <a:spcPts val="0"/>
              </a:spcAft>
              <a:buNone/>
            </a:pPr>
            <a:r>
              <a:rPr b="1" lang="en-US" sz="1550">
                <a:solidFill>
                  <a:srgbClr val="525252"/>
                </a:solidFill>
                <a:latin typeface="Calibri"/>
                <a:ea typeface="Calibri"/>
                <a:cs typeface="Calibri"/>
                <a:sym typeface="Calibri"/>
              </a:rPr>
              <a:t>Circles:</a:t>
            </a:r>
            <a:endParaRPr sz="1550">
              <a:latin typeface="Calibri"/>
              <a:ea typeface="Calibri"/>
              <a:cs typeface="Calibri"/>
              <a:sym typeface="Calibri"/>
            </a:endParaRPr>
          </a:p>
          <a:p>
            <a:pPr indent="-286385" lvl="0" marL="298450" marR="158750" rtl="0" algn="l">
              <a:lnSpc>
                <a:spcPct val="111612"/>
              </a:lnSpc>
              <a:spcBef>
                <a:spcPts val="1015"/>
              </a:spcBef>
              <a:spcAft>
                <a:spcPts val="0"/>
              </a:spcAft>
              <a:buClr>
                <a:srgbClr val="525252"/>
              </a:buClr>
              <a:buSzPts val="1550"/>
              <a:buFont typeface="Arial"/>
              <a:buChar char="•"/>
            </a:pPr>
            <a:r>
              <a:rPr lang="en-US" sz="1550">
                <a:solidFill>
                  <a:srgbClr val="525252"/>
                </a:solidFill>
                <a:latin typeface="Calibri"/>
                <a:ea typeface="Calibri"/>
                <a:cs typeface="Calibri"/>
                <a:sym typeface="Calibri"/>
              </a:rPr>
              <a:t>Added circles around launch sites to visually represent proximity zones.</a:t>
            </a:r>
            <a:endParaRPr sz="1550">
              <a:latin typeface="Calibri"/>
              <a:ea typeface="Calibri"/>
              <a:cs typeface="Calibri"/>
              <a:sym typeface="Calibri"/>
            </a:endParaRPr>
          </a:p>
          <a:p>
            <a:pPr indent="-286385" lvl="0" marL="298450" marR="102235" rtl="0" algn="l">
              <a:lnSpc>
                <a:spcPct val="116129"/>
              </a:lnSpc>
              <a:spcBef>
                <a:spcPts val="910"/>
              </a:spcBef>
              <a:spcAft>
                <a:spcPts val="0"/>
              </a:spcAft>
              <a:buClr>
                <a:srgbClr val="525252"/>
              </a:buClr>
              <a:buSzPts val="1550"/>
              <a:buFont typeface="Arial"/>
              <a:buChar char="•"/>
            </a:pPr>
            <a:r>
              <a:rPr lang="en-US" sz="1550">
                <a:solidFill>
                  <a:srgbClr val="525252"/>
                </a:solidFill>
                <a:latin typeface="Calibri"/>
                <a:ea typeface="Calibri"/>
                <a:cs typeface="Calibri"/>
                <a:sym typeface="Calibri"/>
              </a:rPr>
              <a:t>Circles help visualize the areas around launch sites that might influence operational decisions.</a:t>
            </a:r>
            <a:endParaRPr sz="1550">
              <a:latin typeface="Calibri"/>
              <a:ea typeface="Calibri"/>
              <a:cs typeface="Calibri"/>
              <a:sym typeface="Calibri"/>
            </a:endParaRPr>
          </a:p>
          <a:p>
            <a:pPr indent="0" lvl="0" marL="12700" rtl="0" algn="l">
              <a:lnSpc>
                <a:spcPct val="100000"/>
              </a:lnSpc>
              <a:spcBef>
                <a:spcPts val="800"/>
              </a:spcBef>
              <a:spcAft>
                <a:spcPts val="0"/>
              </a:spcAft>
              <a:buNone/>
            </a:pPr>
            <a:r>
              <a:rPr b="1" lang="en-US" sz="1550">
                <a:solidFill>
                  <a:srgbClr val="525252"/>
                </a:solidFill>
                <a:latin typeface="Calibri"/>
                <a:ea typeface="Calibri"/>
                <a:cs typeface="Calibri"/>
                <a:sym typeface="Calibri"/>
              </a:rPr>
              <a:t>Lines:</a:t>
            </a:r>
            <a:endParaRPr sz="1550">
              <a:latin typeface="Calibri"/>
              <a:ea typeface="Calibri"/>
              <a:cs typeface="Calibri"/>
              <a:sym typeface="Calibri"/>
            </a:endParaRPr>
          </a:p>
          <a:p>
            <a:pPr indent="-286385" lvl="0" marL="298450" marR="5080" rtl="0" algn="l">
              <a:lnSpc>
                <a:spcPct val="111612"/>
              </a:lnSpc>
              <a:spcBef>
                <a:spcPts val="1010"/>
              </a:spcBef>
              <a:spcAft>
                <a:spcPts val="0"/>
              </a:spcAft>
              <a:buClr>
                <a:srgbClr val="525252"/>
              </a:buClr>
              <a:buSzPts val="1550"/>
              <a:buFont typeface="Arial"/>
              <a:buChar char="•"/>
            </a:pPr>
            <a:r>
              <a:rPr lang="en-US" sz="1550">
                <a:solidFill>
                  <a:srgbClr val="525252"/>
                </a:solidFill>
                <a:latin typeface="Calibri"/>
                <a:ea typeface="Calibri"/>
                <a:cs typeface="Calibri"/>
                <a:sym typeface="Calibri"/>
              </a:rPr>
              <a:t>Drew lines to connect launch sites with their proximities or other relevant locations.</a:t>
            </a:r>
            <a:endParaRPr sz="1550">
              <a:latin typeface="Calibri"/>
              <a:ea typeface="Calibri"/>
              <a:cs typeface="Calibri"/>
              <a:sym typeface="Calibri"/>
            </a:endParaRPr>
          </a:p>
          <a:p>
            <a:pPr indent="-285750" lvl="0" marL="298450" rtl="0" algn="l">
              <a:lnSpc>
                <a:spcPct val="115806"/>
              </a:lnSpc>
              <a:spcBef>
                <a:spcPts val="880"/>
              </a:spcBef>
              <a:spcAft>
                <a:spcPts val="0"/>
              </a:spcAft>
              <a:buClr>
                <a:srgbClr val="525252"/>
              </a:buClr>
              <a:buSzPts val="1550"/>
              <a:buFont typeface="Arial"/>
              <a:buChar char="•"/>
            </a:pPr>
            <a:r>
              <a:rPr lang="en-US" sz="1550">
                <a:solidFill>
                  <a:srgbClr val="525252"/>
                </a:solidFill>
                <a:latin typeface="Calibri"/>
                <a:ea typeface="Calibri"/>
                <a:cs typeface="Calibri"/>
                <a:sym typeface="Calibri"/>
              </a:rPr>
              <a:t>Lines provide spatial context and connections between</a:t>
            </a:r>
            <a:endParaRPr sz="1550">
              <a:latin typeface="Calibri"/>
              <a:ea typeface="Calibri"/>
              <a:cs typeface="Calibri"/>
              <a:sym typeface="Calibri"/>
            </a:endParaRPr>
          </a:p>
          <a:p>
            <a:pPr indent="0" lvl="0" marL="298450" rtl="0" algn="l">
              <a:lnSpc>
                <a:spcPct val="115806"/>
              </a:lnSpc>
              <a:spcBef>
                <a:spcPts val="0"/>
              </a:spcBef>
              <a:spcAft>
                <a:spcPts val="0"/>
              </a:spcAft>
              <a:buNone/>
            </a:pPr>
            <a:r>
              <a:rPr lang="en-US" sz="1550">
                <a:solidFill>
                  <a:srgbClr val="525252"/>
                </a:solidFill>
                <a:latin typeface="Calibri"/>
                <a:ea typeface="Calibri"/>
                <a:cs typeface="Calibri"/>
                <a:sym typeface="Calibri"/>
              </a:rPr>
              <a:t>different points of interest related to launches.</a:t>
            </a:r>
            <a:endParaRPr sz="1550">
              <a:latin typeface="Calibri"/>
              <a:ea typeface="Calibri"/>
              <a:cs typeface="Calibri"/>
              <a:sym typeface="Calibri"/>
            </a:endParaRPr>
          </a:p>
        </p:txBody>
      </p:sp>
      <p:sp>
        <p:nvSpPr>
          <p:cNvPr id="317" name="Google Shape;317;p23"/>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318" name="Google Shape;318;p23"/>
          <p:cNvSpPr txBox="1"/>
          <p:nvPr/>
        </p:nvSpPr>
        <p:spPr>
          <a:xfrm>
            <a:off x="6224500" y="6144325"/>
            <a:ext cx="5203500" cy="238500"/>
          </a:xfrm>
          <a:prstGeom prst="rect">
            <a:avLst/>
          </a:prstGeom>
          <a:noFill/>
          <a:ln>
            <a:noFill/>
          </a:ln>
        </p:spPr>
        <p:txBody>
          <a:bodyPr anchorCtr="0" anchor="t" bIns="0" lIns="0" spcFirstLastPara="1" rIns="0" wrap="square" tIns="0">
            <a:spAutoFit/>
          </a:bodyPr>
          <a:lstStyle/>
          <a:p>
            <a:pPr indent="0" lvl="0" marL="12700" rtl="0" algn="l">
              <a:lnSpc>
                <a:spcPct val="116774"/>
              </a:lnSpc>
              <a:spcBef>
                <a:spcPts val="0"/>
              </a:spcBef>
              <a:spcAft>
                <a:spcPts val="0"/>
              </a:spcAft>
              <a:buNone/>
            </a:pPr>
            <a:r>
              <a:rPr lang="en-US" sz="1550">
                <a:solidFill>
                  <a:srgbClr val="292929"/>
                </a:solidFill>
                <a:latin typeface="Helvetica Neue"/>
                <a:ea typeface="Helvetica Neue"/>
                <a:cs typeface="Helvetica Neue"/>
                <a:sym typeface="Helvetica Neue"/>
              </a:rPr>
              <a:t>Github Filename: </a:t>
            </a:r>
            <a:r>
              <a:rPr lang="en-US" sz="1550">
                <a:solidFill>
                  <a:srgbClr val="292929"/>
                </a:solidFill>
                <a:latin typeface="Calibri"/>
                <a:ea typeface="Calibri"/>
                <a:cs typeface="Calibri"/>
                <a:sym typeface="Calibri"/>
              </a:rPr>
              <a:t>6 launch_site_location.ipynb</a:t>
            </a:r>
            <a:endParaRPr sz="1550">
              <a:latin typeface="Calibri"/>
              <a:ea typeface="Calibri"/>
              <a:cs typeface="Calibri"/>
              <a:sym typeface="Calibri"/>
            </a:endParaRPr>
          </a:p>
        </p:txBody>
      </p:sp>
      <p:sp>
        <p:nvSpPr>
          <p:cNvPr id="319" name="Google Shape;319;p23"/>
          <p:cNvSpPr txBox="1"/>
          <p:nvPr>
            <p:ph type="title"/>
          </p:nvPr>
        </p:nvSpPr>
        <p:spPr>
          <a:xfrm>
            <a:off x="849296" y="420625"/>
            <a:ext cx="101046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Build an Interactive Map with Folium</a:t>
            </a:r>
            <a:endParaRPr/>
          </a:p>
        </p:txBody>
      </p:sp>
      <p:sp>
        <p:nvSpPr>
          <p:cNvPr id="320" name="Google Shape;320;p23"/>
          <p:cNvSpPr txBox="1"/>
          <p:nvPr/>
        </p:nvSpPr>
        <p:spPr>
          <a:xfrm>
            <a:off x="6340475" y="2018982"/>
            <a:ext cx="776605" cy="26606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1550">
                <a:solidFill>
                  <a:srgbClr val="7B7B7B"/>
                </a:solidFill>
                <a:latin typeface="Calibri"/>
                <a:ea typeface="Calibri"/>
                <a:cs typeface="Calibri"/>
                <a:sym typeface="Calibri"/>
              </a:rPr>
              <a:t>Markers:</a:t>
            </a:r>
            <a:endParaRPr sz="1550">
              <a:latin typeface="Calibri"/>
              <a:ea typeface="Calibri"/>
              <a:cs typeface="Calibri"/>
              <a:sym typeface="Calibri"/>
            </a:endParaRPr>
          </a:p>
        </p:txBody>
      </p:sp>
      <p:sp>
        <p:nvSpPr>
          <p:cNvPr id="321" name="Google Shape;321;p23"/>
          <p:cNvSpPr txBox="1"/>
          <p:nvPr/>
        </p:nvSpPr>
        <p:spPr>
          <a:xfrm>
            <a:off x="6340475" y="3240087"/>
            <a:ext cx="624205" cy="26606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1550">
                <a:solidFill>
                  <a:srgbClr val="7B7B7B"/>
                </a:solidFill>
                <a:latin typeface="Calibri"/>
                <a:ea typeface="Calibri"/>
                <a:cs typeface="Calibri"/>
                <a:sym typeface="Calibri"/>
              </a:rPr>
              <a:t>Circles:</a:t>
            </a:r>
            <a:endParaRPr sz="1550">
              <a:latin typeface="Calibri"/>
              <a:ea typeface="Calibri"/>
              <a:cs typeface="Calibri"/>
              <a:sym typeface="Calibri"/>
            </a:endParaRPr>
          </a:p>
        </p:txBody>
      </p:sp>
      <p:sp>
        <p:nvSpPr>
          <p:cNvPr id="322" name="Google Shape;322;p23"/>
          <p:cNvSpPr txBox="1"/>
          <p:nvPr/>
        </p:nvSpPr>
        <p:spPr>
          <a:xfrm>
            <a:off x="6340475" y="4699317"/>
            <a:ext cx="509905" cy="26606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1550">
                <a:solidFill>
                  <a:srgbClr val="7B7B7B"/>
                </a:solidFill>
                <a:latin typeface="Calibri"/>
                <a:ea typeface="Calibri"/>
                <a:cs typeface="Calibri"/>
                <a:sym typeface="Calibri"/>
              </a:rPr>
              <a:t>Lines:</a:t>
            </a:r>
            <a:endParaRPr sz="1550">
              <a:latin typeface="Calibri"/>
              <a:ea typeface="Calibri"/>
              <a:cs typeface="Calibri"/>
              <a:sym typeface="Calibri"/>
            </a:endParaRPr>
          </a:p>
        </p:txBody>
      </p:sp>
      <p:sp>
        <p:nvSpPr>
          <p:cNvPr id="323" name="Google Shape;323;p23"/>
          <p:cNvSpPr txBox="1"/>
          <p:nvPr/>
        </p:nvSpPr>
        <p:spPr>
          <a:xfrm>
            <a:off x="6340475" y="1456372"/>
            <a:ext cx="4863465" cy="449135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2000">
                <a:solidFill>
                  <a:srgbClr val="7B7B7B"/>
                </a:solidFill>
                <a:latin typeface="Calibri"/>
                <a:ea typeface="Calibri"/>
                <a:cs typeface="Calibri"/>
                <a:sym typeface="Calibri"/>
              </a:rPr>
              <a:t>Reasons for Adding Objects</a:t>
            </a:r>
            <a:endParaRPr sz="2000">
              <a:latin typeface="Calibri"/>
              <a:ea typeface="Calibri"/>
              <a:cs typeface="Calibri"/>
              <a:sym typeface="Calibri"/>
            </a:endParaRPr>
          </a:p>
          <a:p>
            <a:pPr indent="0" lvl="0" marL="0" rtl="0" algn="l">
              <a:lnSpc>
                <a:spcPct val="100000"/>
              </a:lnSpc>
              <a:spcBef>
                <a:spcPts val="1465"/>
              </a:spcBef>
              <a:spcAft>
                <a:spcPts val="0"/>
              </a:spcAft>
              <a:buNone/>
            </a:pPr>
            <a:r>
              <a:t/>
            </a:r>
            <a:endParaRPr sz="2000">
              <a:latin typeface="Calibri"/>
              <a:ea typeface="Calibri"/>
              <a:cs typeface="Calibri"/>
              <a:sym typeface="Calibri"/>
            </a:endParaRPr>
          </a:p>
          <a:p>
            <a:pPr indent="-285750" lvl="0" marL="298450" rtl="0" algn="l">
              <a:lnSpc>
                <a:spcPct val="100000"/>
              </a:lnSpc>
              <a:spcBef>
                <a:spcPts val="5"/>
              </a:spcBef>
              <a:spcAft>
                <a:spcPts val="0"/>
              </a:spcAft>
              <a:buClr>
                <a:srgbClr val="7B7B7B"/>
              </a:buClr>
              <a:buSzPts val="1550"/>
              <a:buFont typeface="Arial"/>
              <a:buChar char="•"/>
            </a:pPr>
            <a:r>
              <a:rPr lang="en-US" sz="1550">
                <a:solidFill>
                  <a:srgbClr val="7B7B7B"/>
                </a:solidFill>
                <a:latin typeface="Calibri"/>
                <a:ea typeface="Calibri"/>
                <a:cs typeface="Calibri"/>
                <a:sym typeface="Calibri"/>
              </a:rPr>
              <a:t>To pinpoint exact launch locations for spatial reference.</a:t>
            </a:r>
            <a:endParaRPr sz="1550">
              <a:latin typeface="Calibri"/>
              <a:ea typeface="Calibri"/>
              <a:cs typeface="Calibri"/>
              <a:sym typeface="Calibri"/>
            </a:endParaRPr>
          </a:p>
          <a:p>
            <a:pPr indent="-286385" lvl="0" marL="298450" marR="492759" rtl="0" algn="l">
              <a:lnSpc>
                <a:spcPct val="100899"/>
              </a:lnSpc>
              <a:spcBef>
                <a:spcPts val="75"/>
              </a:spcBef>
              <a:spcAft>
                <a:spcPts val="0"/>
              </a:spcAft>
              <a:buClr>
                <a:srgbClr val="7B7B7B"/>
              </a:buClr>
              <a:buSzPts val="1550"/>
              <a:buFont typeface="Arial"/>
              <a:buChar char="•"/>
            </a:pPr>
            <a:r>
              <a:rPr lang="en-US" sz="1550">
                <a:solidFill>
                  <a:srgbClr val="7B7B7B"/>
                </a:solidFill>
                <a:latin typeface="Calibri"/>
                <a:ea typeface="Calibri"/>
                <a:cs typeface="Calibri"/>
                <a:sym typeface="Calibri"/>
              </a:rPr>
              <a:t>Helps users identify where SpaceX has conducted launches geographically.</a:t>
            </a:r>
            <a:endParaRPr sz="1550">
              <a:latin typeface="Calibri"/>
              <a:ea typeface="Calibri"/>
              <a:cs typeface="Calibri"/>
              <a:sym typeface="Calibri"/>
            </a:endParaRPr>
          </a:p>
          <a:p>
            <a:pPr indent="0" lvl="0" marL="0" rtl="0" algn="l">
              <a:lnSpc>
                <a:spcPct val="100000"/>
              </a:lnSpc>
              <a:spcBef>
                <a:spcPts val="0"/>
              </a:spcBef>
              <a:spcAft>
                <a:spcPts val="0"/>
              </a:spcAft>
              <a:buClr>
                <a:srgbClr val="7B7B7B"/>
              </a:buClr>
              <a:buSzPts val="1550"/>
              <a:buFont typeface="Arial"/>
              <a:buNone/>
            </a:pPr>
            <a:r>
              <a:t/>
            </a:r>
            <a:endParaRPr sz="1550">
              <a:latin typeface="Calibri"/>
              <a:ea typeface="Calibri"/>
              <a:cs typeface="Calibri"/>
              <a:sym typeface="Calibri"/>
            </a:endParaRPr>
          </a:p>
          <a:p>
            <a:pPr indent="0" lvl="0" marL="0" rtl="0" algn="l">
              <a:lnSpc>
                <a:spcPct val="100000"/>
              </a:lnSpc>
              <a:spcBef>
                <a:spcPts val="45"/>
              </a:spcBef>
              <a:spcAft>
                <a:spcPts val="0"/>
              </a:spcAft>
              <a:buClr>
                <a:srgbClr val="7B7B7B"/>
              </a:buClr>
              <a:buSzPts val="1550"/>
              <a:buFont typeface="Arial"/>
              <a:buNone/>
            </a:pPr>
            <a:r>
              <a:t/>
            </a:r>
            <a:endParaRPr sz="1550">
              <a:latin typeface="Calibri"/>
              <a:ea typeface="Calibri"/>
              <a:cs typeface="Calibri"/>
              <a:sym typeface="Calibri"/>
            </a:endParaRPr>
          </a:p>
          <a:p>
            <a:pPr indent="-286385" lvl="0" marL="298450" marR="283210" rtl="0" algn="l">
              <a:lnSpc>
                <a:spcPct val="105000"/>
              </a:lnSpc>
              <a:spcBef>
                <a:spcPts val="0"/>
              </a:spcBef>
              <a:spcAft>
                <a:spcPts val="0"/>
              </a:spcAft>
              <a:buClr>
                <a:srgbClr val="7B7B7B"/>
              </a:buClr>
              <a:buSzPts val="1550"/>
              <a:buFont typeface="Arial"/>
              <a:buChar char="•"/>
            </a:pPr>
            <a:r>
              <a:rPr lang="en-US" sz="1550">
                <a:solidFill>
                  <a:srgbClr val="7B7B7B"/>
                </a:solidFill>
                <a:latin typeface="Calibri"/>
                <a:ea typeface="Calibri"/>
                <a:cs typeface="Calibri"/>
                <a:sym typeface="Calibri"/>
              </a:rPr>
              <a:t>Illustrates the potential impact zones around launch sites.</a:t>
            </a:r>
            <a:endParaRPr sz="1550">
              <a:latin typeface="Calibri"/>
              <a:ea typeface="Calibri"/>
              <a:cs typeface="Calibri"/>
              <a:sym typeface="Calibri"/>
            </a:endParaRPr>
          </a:p>
          <a:p>
            <a:pPr indent="-286385" lvl="0" marL="298450" marR="5080" rtl="0" algn="l">
              <a:lnSpc>
                <a:spcPct val="125806"/>
              </a:lnSpc>
              <a:spcBef>
                <a:spcPts val="10"/>
              </a:spcBef>
              <a:spcAft>
                <a:spcPts val="0"/>
              </a:spcAft>
              <a:buClr>
                <a:srgbClr val="7B7B7B"/>
              </a:buClr>
              <a:buSzPts val="1550"/>
              <a:buFont typeface="Arial"/>
              <a:buChar char="•"/>
            </a:pPr>
            <a:r>
              <a:rPr lang="en-US" sz="1550">
                <a:solidFill>
                  <a:srgbClr val="7B7B7B"/>
                </a:solidFill>
                <a:latin typeface="Calibri"/>
                <a:ea typeface="Calibri"/>
                <a:cs typeface="Calibri"/>
                <a:sym typeface="Calibri"/>
              </a:rPr>
              <a:t>Provides a visual representation of safety perimeters or operational boundaries.</a:t>
            </a:r>
            <a:endParaRPr sz="1550">
              <a:latin typeface="Calibri"/>
              <a:ea typeface="Calibri"/>
              <a:cs typeface="Calibri"/>
              <a:sym typeface="Calibri"/>
            </a:endParaRPr>
          </a:p>
          <a:p>
            <a:pPr indent="0" lvl="0" marL="0" rtl="0" algn="l">
              <a:lnSpc>
                <a:spcPct val="100000"/>
              </a:lnSpc>
              <a:spcBef>
                <a:spcPts val="0"/>
              </a:spcBef>
              <a:spcAft>
                <a:spcPts val="0"/>
              </a:spcAft>
              <a:buClr>
                <a:srgbClr val="7B7B7B"/>
              </a:buClr>
              <a:buSzPts val="1550"/>
              <a:buFont typeface="Arial"/>
              <a:buNone/>
            </a:pPr>
            <a:r>
              <a:t/>
            </a:r>
            <a:endParaRPr sz="1550">
              <a:latin typeface="Calibri"/>
              <a:ea typeface="Calibri"/>
              <a:cs typeface="Calibri"/>
              <a:sym typeface="Calibri"/>
            </a:endParaRPr>
          </a:p>
          <a:p>
            <a:pPr indent="0" lvl="0" marL="0" rtl="0" algn="l">
              <a:lnSpc>
                <a:spcPct val="100000"/>
              </a:lnSpc>
              <a:spcBef>
                <a:spcPts val="40"/>
              </a:spcBef>
              <a:spcAft>
                <a:spcPts val="0"/>
              </a:spcAft>
              <a:buClr>
                <a:srgbClr val="7B7B7B"/>
              </a:buClr>
              <a:buSzPts val="1550"/>
              <a:buFont typeface="Arial"/>
              <a:buNone/>
            </a:pPr>
            <a:r>
              <a:t/>
            </a:r>
            <a:endParaRPr sz="1550">
              <a:latin typeface="Calibri"/>
              <a:ea typeface="Calibri"/>
              <a:cs typeface="Calibri"/>
              <a:sym typeface="Calibri"/>
            </a:endParaRPr>
          </a:p>
          <a:p>
            <a:pPr indent="-286385" lvl="0" marL="298450" marR="292100" rtl="0" algn="l">
              <a:lnSpc>
                <a:spcPct val="101000"/>
              </a:lnSpc>
              <a:spcBef>
                <a:spcPts val="0"/>
              </a:spcBef>
              <a:spcAft>
                <a:spcPts val="0"/>
              </a:spcAft>
              <a:buClr>
                <a:srgbClr val="7B7B7B"/>
              </a:buClr>
              <a:buSzPts val="1550"/>
              <a:buFont typeface="Arial"/>
              <a:buChar char="•"/>
            </a:pPr>
            <a:r>
              <a:rPr lang="en-US" sz="1550">
                <a:solidFill>
                  <a:srgbClr val="7B7B7B"/>
                </a:solidFill>
                <a:latin typeface="Calibri"/>
                <a:ea typeface="Calibri"/>
                <a:cs typeface="Calibri"/>
                <a:sym typeface="Calibri"/>
              </a:rPr>
              <a:t>Shows connections or relationships between launch sites and relevant features.</a:t>
            </a:r>
            <a:endParaRPr sz="1550">
              <a:latin typeface="Calibri"/>
              <a:ea typeface="Calibri"/>
              <a:cs typeface="Calibri"/>
              <a:sym typeface="Calibri"/>
            </a:endParaRPr>
          </a:p>
          <a:p>
            <a:pPr indent="-286385" lvl="0" marL="298450" marR="281305" rtl="0" algn="l">
              <a:lnSpc>
                <a:spcPct val="105000"/>
              </a:lnSpc>
              <a:spcBef>
                <a:spcPts val="0"/>
              </a:spcBef>
              <a:spcAft>
                <a:spcPts val="0"/>
              </a:spcAft>
              <a:buClr>
                <a:srgbClr val="7B7B7B"/>
              </a:buClr>
              <a:buSzPts val="1550"/>
              <a:buFont typeface="Arial"/>
              <a:buChar char="•"/>
            </a:pPr>
            <a:r>
              <a:rPr lang="en-US" sz="1550">
                <a:solidFill>
                  <a:srgbClr val="7B7B7B"/>
                </a:solidFill>
                <a:latin typeface="Calibri"/>
                <a:ea typeface="Calibri"/>
                <a:cs typeface="Calibri"/>
                <a:sym typeface="Calibri"/>
              </a:rPr>
              <a:t>Enhances understanding of spatial relationships and dependencies.</a:t>
            </a:r>
            <a:endParaRPr sz="1550">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4"/>
          <p:cNvSpPr txBox="1"/>
          <p:nvPr/>
        </p:nvSpPr>
        <p:spPr>
          <a:xfrm>
            <a:off x="849312" y="1348541"/>
            <a:ext cx="4562400" cy="5060400"/>
          </a:xfrm>
          <a:prstGeom prst="rect">
            <a:avLst/>
          </a:prstGeom>
          <a:noFill/>
          <a:ln>
            <a:noFill/>
          </a:ln>
        </p:spPr>
        <p:txBody>
          <a:bodyPr anchorCtr="0" anchor="t" bIns="0" lIns="0" spcFirstLastPara="1" rIns="0" wrap="square" tIns="102225">
            <a:spAutoFit/>
          </a:bodyPr>
          <a:lstStyle/>
          <a:p>
            <a:pPr indent="0" lvl="0" marL="12700" rtl="0" algn="l">
              <a:lnSpc>
                <a:spcPct val="100000"/>
              </a:lnSpc>
              <a:spcBef>
                <a:spcPts val="0"/>
              </a:spcBef>
              <a:spcAft>
                <a:spcPts val="0"/>
              </a:spcAft>
              <a:buNone/>
            </a:pPr>
            <a:r>
              <a:rPr b="1" lang="en-US" sz="2600">
                <a:solidFill>
                  <a:srgbClr val="292929"/>
                </a:solidFill>
                <a:latin typeface="Calibri"/>
                <a:ea typeface="Calibri"/>
                <a:cs typeface="Calibri"/>
                <a:sym typeface="Calibri"/>
              </a:rPr>
              <a:t>Plots/Graphs Added</a:t>
            </a:r>
            <a:endParaRPr sz="2600">
              <a:latin typeface="Calibri"/>
              <a:ea typeface="Calibri"/>
              <a:cs typeface="Calibri"/>
              <a:sym typeface="Calibri"/>
            </a:endParaRPr>
          </a:p>
          <a:p>
            <a:pPr indent="0" lvl="0" marL="12700" rtl="0" algn="l">
              <a:lnSpc>
                <a:spcPct val="100000"/>
              </a:lnSpc>
              <a:spcBef>
                <a:spcPts val="555"/>
              </a:spcBef>
              <a:spcAft>
                <a:spcPts val="0"/>
              </a:spcAft>
              <a:buNone/>
            </a:pPr>
            <a:r>
              <a:rPr lang="en-US" sz="2000">
                <a:solidFill>
                  <a:srgbClr val="292929"/>
                </a:solidFill>
                <a:latin typeface="Calibri"/>
                <a:ea typeface="Calibri"/>
                <a:cs typeface="Calibri"/>
                <a:sym typeface="Calibri"/>
              </a:rPr>
              <a:t>Success Pie Chart:</a:t>
            </a:r>
            <a:endParaRPr sz="2000">
              <a:latin typeface="Calibri"/>
              <a:ea typeface="Calibri"/>
              <a:cs typeface="Calibri"/>
              <a:sym typeface="Calibri"/>
            </a:endParaRPr>
          </a:p>
          <a:p>
            <a:pPr indent="-343535" lvl="0" marL="355600" marR="329565" rtl="0" algn="l">
              <a:lnSpc>
                <a:spcPct val="78200"/>
              </a:lnSpc>
              <a:spcBef>
                <a:spcPts val="1055"/>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Displays the distribution of successful and failed launches.</a:t>
            </a:r>
            <a:endParaRPr sz="2000">
              <a:latin typeface="Calibri"/>
              <a:ea typeface="Calibri"/>
              <a:cs typeface="Calibri"/>
              <a:sym typeface="Calibri"/>
            </a:endParaRPr>
          </a:p>
          <a:p>
            <a:pPr indent="-343535" lvl="0" marL="355600" marR="241300" rtl="0" algn="l">
              <a:lnSpc>
                <a:spcPct val="97500"/>
              </a:lnSpc>
              <a:spcBef>
                <a:spcPts val="969"/>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Helps visualize the overall success rate and performance trends.</a:t>
            </a:r>
            <a:endParaRPr sz="2000">
              <a:latin typeface="Calibri"/>
              <a:ea typeface="Calibri"/>
              <a:cs typeface="Calibri"/>
              <a:sym typeface="Calibri"/>
            </a:endParaRPr>
          </a:p>
          <a:p>
            <a:pPr indent="0" lvl="0" marL="0" rtl="0" algn="l">
              <a:lnSpc>
                <a:spcPct val="100000"/>
              </a:lnSpc>
              <a:spcBef>
                <a:spcPts val="1030"/>
              </a:spcBef>
              <a:spcAft>
                <a:spcPts val="0"/>
              </a:spcAft>
              <a:buClr>
                <a:srgbClr val="292929"/>
              </a:buClr>
              <a:buSzPts val="2000"/>
              <a:buFont typeface="Arial"/>
              <a:buNone/>
            </a:pPr>
            <a:r>
              <a:t/>
            </a:r>
            <a:endParaRPr sz="2000">
              <a:latin typeface="Calibri"/>
              <a:ea typeface="Calibri"/>
              <a:cs typeface="Calibri"/>
              <a:sym typeface="Calibri"/>
            </a:endParaRPr>
          </a:p>
          <a:p>
            <a:pPr indent="0" lvl="0" marL="12700" rtl="0" algn="l">
              <a:lnSpc>
                <a:spcPct val="100000"/>
              </a:lnSpc>
              <a:spcBef>
                <a:spcPts val="0"/>
              </a:spcBef>
              <a:spcAft>
                <a:spcPts val="0"/>
              </a:spcAft>
              <a:buNone/>
            </a:pPr>
            <a:r>
              <a:rPr lang="en-US" sz="2000">
                <a:solidFill>
                  <a:srgbClr val="292929"/>
                </a:solidFill>
                <a:latin typeface="Calibri"/>
                <a:ea typeface="Calibri"/>
                <a:cs typeface="Calibri"/>
                <a:sym typeface="Calibri"/>
              </a:rPr>
              <a:t>Success-Payload Scatter Plot:</a:t>
            </a:r>
            <a:endParaRPr sz="2000">
              <a:latin typeface="Calibri"/>
              <a:ea typeface="Calibri"/>
              <a:cs typeface="Calibri"/>
              <a:sym typeface="Calibri"/>
            </a:endParaRPr>
          </a:p>
          <a:p>
            <a:pPr indent="-343535" lvl="0" marL="355600" marR="5080" rtl="0" algn="l">
              <a:lnSpc>
                <a:spcPct val="78200"/>
              </a:lnSpc>
              <a:spcBef>
                <a:spcPts val="1055"/>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Shows the relationship between payload mass and launch success.</a:t>
            </a:r>
            <a:endParaRPr sz="2000">
              <a:latin typeface="Calibri"/>
              <a:ea typeface="Calibri"/>
              <a:cs typeface="Calibri"/>
              <a:sym typeface="Calibri"/>
            </a:endParaRPr>
          </a:p>
          <a:p>
            <a:pPr indent="-343535" lvl="0" marL="355600" marR="443865" rtl="0" algn="l">
              <a:lnSpc>
                <a:spcPct val="97500"/>
              </a:lnSpc>
              <a:spcBef>
                <a:spcPts val="965"/>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Allows users to explore how payload mass influences mission outcomes.</a:t>
            </a:r>
            <a:endParaRPr sz="2000">
              <a:latin typeface="Calibri"/>
              <a:ea typeface="Calibri"/>
              <a:cs typeface="Calibri"/>
              <a:sym typeface="Calibri"/>
            </a:endParaRPr>
          </a:p>
          <a:p>
            <a:pPr indent="0" lvl="0" marL="0" rtl="0" algn="l">
              <a:lnSpc>
                <a:spcPct val="100000"/>
              </a:lnSpc>
              <a:spcBef>
                <a:spcPts val="1030"/>
              </a:spcBef>
              <a:spcAft>
                <a:spcPts val="0"/>
              </a:spcAft>
              <a:buNone/>
            </a:pPr>
            <a:r>
              <a:t/>
            </a:r>
            <a:endParaRPr sz="2000">
              <a:latin typeface="Calibri"/>
              <a:ea typeface="Calibri"/>
              <a:cs typeface="Calibri"/>
              <a:sym typeface="Calibri"/>
            </a:endParaRPr>
          </a:p>
          <a:p>
            <a:pPr indent="0" lvl="0" marL="12700" rtl="0" algn="l">
              <a:lnSpc>
                <a:spcPct val="100000"/>
              </a:lnSpc>
              <a:spcBef>
                <a:spcPts val="0"/>
              </a:spcBef>
              <a:spcAft>
                <a:spcPts val="0"/>
              </a:spcAft>
              <a:buNone/>
            </a:pPr>
            <a:r>
              <a:rPr lang="en-US" sz="2000">
                <a:solidFill>
                  <a:srgbClr val="292929"/>
                </a:solidFill>
                <a:latin typeface="Calibri"/>
                <a:ea typeface="Calibri"/>
                <a:cs typeface="Calibri"/>
                <a:sym typeface="Calibri"/>
              </a:rPr>
              <a:t>Github Filename: </a:t>
            </a:r>
            <a:r>
              <a:rPr lang="en-US" sz="2000">
                <a:solidFill>
                  <a:srgbClr val="292929"/>
                </a:solidFill>
                <a:latin typeface="Calibri"/>
                <a:ea typeface="Calibri"/>
                <a:cs typeface="Calibri"/>
                <a:sym typeface="Calibri"/>
              </a:rPr>
              <a:t>spacex_dash_app.py</a:t>
            </a:r>
            <a:endParaRPr sz="2000">
              <a:latin typeface="Calibri"/>
              <a:ea typeface="Calibri"/>
              <a:cs typeface="Calibri"/>
              <a:sym typeface="Calibri"/>
            </a:endParaRPr>
          </a:p>
        </p:txBody>
      </p:sp>
      <p:sp>
        <p:nvSpPr>
          <p:cNvPr id="329" name="Google Shape;329;p24"/>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330" name="Google Shape;330;p24"/>
          <p:cNvSpPr txBox="1"/>
          <p:nvPr>
            <p:ph type="title"/>
          </p:nvPr>
        </p:nvSpPr>
        <p:spPr>
          <a:xfrm>
            <a:off x="849296" y="420375"/>
            <a:ext cx="94347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Build a Dashboard with Plotly Dash</a:t>
            </a:r>
            <a:endParaRPr/>
          </a:p>
        </p:txBody>
      </p:sp>
      <p:sp>
        <p:nvSpPr>
          <p:cNvPr id="331" name="Google Shape;331;p24"/>
          <p:cNvSpPr txBox="1"/>
          <p:nvPr/>
        </p:nvSpPr>
        <p:spPr>
          <a:xfrm>
            <a:off x="6107429" y="1330146"/>
            <a:ext cx="5163185" cy="4486910"/>
          </a:xfrm>
          <a:prstGeom prst="rect">
            <a:avLst/>
          </a:prstGeom>
          <a:noFill/>
          <a:ln>
            <a:noFill/>
          </a:ln>
        </p:spPr>
        <p:txBody>
          <a:bodyPr anchorCtr="0" anchor="t" bIns="0" lIns="0" spcFirstLastPara="1" rIns="0" wrap="square" tIns="152400">
            <a:spAutoFit/>
          </a:bodyPr>
          <a:lstStyle/>
          <a:p>
            <a:pPr indent="0" lvl="0" marL="12700" rtl="0" algn="l">
              <a:lnSpc>
                <a:spcPct val="100000"/>
              </a:lnSpc>
              <a:spcBef>
                <a:spcPts val="0"/>
              </a:spcBef>
              <a:spcAft>
                <a:spcPts val="0"/>
              </a:spcAft>
              <a:buNone/>
            </a:pPr>
            <a:r>
              <a:rPr b="1" lang="en-US" sz="2600">
                <a:solidFill>
                  <a:srgbClr val="292929"/>
                </a:solidFill>
                <a:latin typeface="Calibri"/>
                <a:ea typeface="Calibri"/>
                <a:cs typeface="Calibri"/>
                <a:sym typeface="Calibri"/>
              </a:rPr>
              <a:t>Interactions Added</a:t>
            </a:r>
            <a:endParaRPr sz="2600">
              <a:latin typeface="Calibri"/>
              <a:ea typeface="Calibri"/>
              <a:cs typeface="Calibri"/>
              <a:sym typeface="Calibri"/>
            </a:endParaRPr>
          </a:p>
          <a:p>
            <a:pPr indent="0" lvl="0" marL="12700" rtl="0" algn="l">
              <a:lnSpc>
                <a:spcPct val="100000"/>
              </a:lnSpc>
              <a:spcBef>
                <a:spcPts val="865"/>
              </a:spcBef>
              <a:spcAft>
                <a:spcPts val="0"/>
              </a:spcAft>
              <a:buNone/>
            </a:pPr>
            <a:r>
              <a:rPr lang="en-US" sz="2000">
                <a:solidFill>
                  <a:srgbClr val="292929"/>
                </a:solidFill>
                <a:latin typeface="Calibri"/>
                <a:ea typeface="Calibri"/>
                <a:cs typeface="Calibri"/>
                <a:sym typeface="Calibri"/>
              </a:rPr>
              <a:t>Launch Site Dropdown:</a:t>
            </a:r>
            <a:endParaRPr sz="2000">
              <a:latin typeface="Calibri"/>
              <a:ea typeface="Calibri"/>
              <a:cs typeface="Calibri"/>
              <a:sym typeface="Calibri"/>
            </a:endParaRPr>
          </a:p>
          <a:p>
            <a:pPr indent="-343535" lvl="0" marL="355600" marR="5080" rtl="0" algn="l">
              <a:lnSpc>
                <a:spcPct val="104999"/>
              </a:lnSpc>
              <a:spcBef>
                <a:spcPts val="1070"/>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Enables users to select specific launch sites for analysis.</a:t>
            </a:r>
            <a:endParaRPr sz="2000">
              <a:latin typeface="Calibri"/>
              <a:ea typeface="Calibri"/>
              <a:cs typeface="Calibri"/>
              <a:sym typeface="Calibri"/>
            </a:endParaRPr>
          </a:p>
          <a:p>
            <a:pPr indent="-343535" lvl="0" marL="355600" marR="368300" rtl="0" algn="l">
              <a:lnSpc>
                <a:spcPct val="104999"/>
              </a:lnSpc>
              <a:spcBef>
                <a:spcPts val="1135"/>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Facilitates filtering and focused exploration based on geographical locations.</a:t>
            </a:r>
            <a:endParaRPr sz="2000">
              <a:latin typeface="Calibri"/>
              <a:ea typeface="Calibri"/>
              <a:cs typeface="Calibri"/>
              <a:sym typeface="Calibri"/>
            </a:endParaRPr>
          </a:p>
          <a:p>
            <a:pPr indent="0" lvl="0" marL="0" rtl="0" algn="l">
              <a:lnSpc>
                <a:spcPct val="100000"/>
              </a:lnSpc>
              <a:spcBef>
                <a:spcPts val="1525"/>
              </a:spcBef>
              <a:spcAft>
                <a:spcPts val="0"/>
              </a:spcAft>
              <a:buClr>
                <a:srgbClr val="292929"/>
              </a:buClr>
              <a:buSzPts val="2000"/>
              <a:buFont typeface="Arial"/>
              <a:buNone/>
            </a:pPr>
            <a:r>
              <a:t/>
            </a:r>
            <a:endParaRPr sz="2000">
              <a:latin typeface="Calibri"/>
              <a:ea typeface="Calibri"/>
              <a:cs typeface="Calibri"/>
              <a:sym typeface="Calibri"/>
            </a:endParaRPr>
          </a:p>
          <a:p>
            <a:pPr indent="0" lvl="0" marL="12700" rtl="0" algn="l">
              <a:lnSpc>
                <a:spcPct val="100000"/>
              </a:lnSpc>
              <a:spcBef>
                <a:spcPts val="0"/>
              </a:spcBef>
              <a:spcAft>
                <a:spcPts val="0"/>
              </a:spcAft>
              <a:buNone/>
            </a:pPr>
            <a:r>
              <a:rPr lang="en-US" sz="2000">
                <a:solidFill>
                  <a:srgbClr val="292929"/>
                </a:solidFill>
                <a:latin typeface="Calibri"/>
                <a:ea typeface="Calibri"/>
                <a:cs typeface="Calibri"/>
                <a:sym typeface="Calibri"/>
              </a:rPr>
              <a:t>Range Slider for Payload:</a:t>
            </a:r>
            <a:endParaRPr sz="2000">
              <a:latin typeface="Calibri"/>
              <a:ea typeface="Calibri"/>
              <a:cs typeface="Calibri"/>
              <a:sym typeface="Calibri"/>
            </a:endParaRPr>
          </a:p>
          <a:p>
            <a:pPr indent="-342900" lvl="0" marL="355600" rtl="0" algn="l">
              <a:lnSpc>
                <a:spcPct val="114500"/>
              </a:lnSpc>
              <a:spcBef>
                <a:spcPts val="755"/>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Allows users to adjust payload mass ranges</a:t>
            </a:r>
            <a:endParaRPr sz="2000">
              <a:latin typeface="Calibri"/>
              <a:ea typeface="Calibri"/>
              <a:cs typeface="Calibri"/>
              <a:sym typeface="Calibri"/>
            </a:endParaRPr>
          </a:p>
          <a:p>
            <a:pPr indent="0" lvl="0" marL="355600" rtl="0" algn="l">
              <a:lnSpc>
                <a:spcPct val="114500"/>
              </a:lnSpc>
              <a:spcBef>
                <a:spcPts val="0"/>
              </a:spcBef>
              <a:spcAft>
                <a:spcPts val="0"/>
              </a:spcAft>
              <a:buNone/>
            </a:pPr>
            <a:r>
              <a:rPr lang="en-US" sz="2000">
                <a:solidFill>
                  <a:srgbClr val="292929"/>
                </a:solidFill>
                <a:latin typeface="Calibri"/>
                <a:ea typeface="Calibri"/>
                <a:cs typeface="Calibri"/>
                <a:sym typeface="Calibri"/>
              </a:rPr>
              <a:t>dynamically.</a:t>
            </a:r>
            <a:endParaRPr sz="2000">
              <a:latin typeface="Calibri"/>
              <a:ea typeface="Calibri"/>
              <a:cs typeface="Calibri"/>
              <a:sym typeface="Calibri"/>
            </a:endParaRPr>
          </a:p>
          <a:p>
            <a:pPr indent="-343535" lvl="0" marL="355600" marR="231775" rtl="0" algn="l">
              <a:lnSpc>
                <a:spcPct val="109000"/>
              </a:lnSpc>
              <a:spcBef>
                <a:spcPts val="1010"/>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Offers flexibility in examining launch success concerning payload mass variations.</a:t>
            </a:r>
            <a:endParaRPr sz="2000">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5"/>
          <p:cNvSpPr txBox="1"/>
          <p:nvPr/>
        </p:nvSpPr>
        <p:spPr>
          <a:xfrm>
            <a:off x="849312" y="1510982"/>
            <a:ext cx="4742815" cy="3691890"/>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2000">
                <a:solidFill>
                  <a:srgbClr val="525252"/>
                </a:solidFill>
                <a:latin typeface="Calibri"/>
                <a:ea typeface="Calibri"/>
                <a:cs typeface="Calibri"/>
                <a:sym typeface="Calibri"/>
              </a:rPr>
              <a:t>Success Pie Chart:</a:t>
            </a:r>
            <a:endParaRPr sz="2000">
              <a:latin typeface="Calibri"/>
              <a:ea typeface="Calibri"/>
              <a:cs typeface="Calibri"/>
              <a:sym typeface="Calibri"/>
            </a:endParaRPr>
          </a:p>
          <a:p>
            <a:pPr indent="-170180" lvl="0" marL="182245" marR="767080" rtl="0" algn="l">
              <a:lnSpc>
                <a:spcPct val="100000"/>
              </a:lnSpc>
              <a:spcBef>
                <a:spcPts val="5"/>
              </a:spcBef>
              <a:spcAft>
                <a:spcPts val="0"/>
              </a:spcAft>
              <a:buClr>
                <a:srgbClr val="525252"/>
              </a:buClr>
              <a:buSzPts val="2000"/>
              <a:buFont typeface="Arial"/>
              <a:buChar char="•"/>
            </a:pPr>
            <a:r>
              <a:rPr lang="en-US" sz="2000">
                <a:solidFill>
                  <a:srgbClr val="525252"/>
                </a:solidFill>
                <a:latin typeface="Calibri"/>
                <a:ea typeface="Calibri"/>
                <a:cs typeface="Calibri"/>
                <a:sym typeface="Calibri"/>
              </a:rPr>
              <a:t>Provides a quick overview of mission 	success rates.</a:t>
            </a:r>
            <a:endParaRPr sz="2000">
              <a:latin typeface="Calibri"/>
              <a:ea typeface="Calibri"/>
              <a:cs typeface="Calibri"/>
              <a:sym typeface="Calibri"/>
            </a:endParaRPr>
          </a:p>
          <a:p>
            <a:pPr indent="-170180" lvl="0" marL="182245" marR="398780" rtl="0" algn="l">
              <a:lnSpc>
                <a:spcPct val="100000"/>
              </a:lnSpc>
              <a:spcBef>
                <a:spcPts val="5"/>
              </a:spcBef>
              <a:spcAft>
                <a:spcPts val="0"/>
              </a:spcAft>
              <a:buClr>
                <a:srgbClr val="525252"/>
              </a:buClr>
              <a:buSzPts val="2000"/>
              <a:buFont typeface="Arial"/>
              <a:buChar char="•"/>
            </a:pPr>
            <a:r>
              <a:rPr lang="en-US" sz="2000">
                <a:solidFill>
                  <a:srgbClr val="525252"/>
                </a:solidFill>
                <a:latin typeface="Calibri"/>
                <a:ea typeface="Calibri"/>
                <a:cs typeface="Calibri"/>
                <a:sym typeface="Calibri"/>
              </a:rPr>
              <a:t>Essential for stakeholders to understand 	overall performance metrics at a glance.</a:t>
            </a:r>
            <a:endParaRPr sz="2000">
              <a:latin typeface="Calibri"/>
              <a:ea typeface="Calibri"/>
              <a:cs typeface="Calibri"/>
              <a:sym typeface="Calibri"/>
            </a:endParaRPr>
          </a:p>
          <a:p>
            <a:pPr indent="0" lvl="0" marL="12700" rtl="0" algn="l">
              <a:lnSpc>
                <a:spcPct val="100000"/>
              </a:lnSpc>
              <a:spcBef>
                <a:spcPts val="2410"/>
              </a:spcBef>
              <a:spcAft>
                <a:spcPts val="0"/>
              </a:spcAft>
              <a:buNone/>
            </a:pPr>
            <a:r>
              <a:rPr b="1" lang="en-US" sz="2000">
                <a:solidFill>
                  <a:srgbClr val="525252"/>
                </a:solidFill>
                <a:latin typeface="Calibri"/>
                <a:ea typeface="Calibri"/>
                <a:cs typeface="Calibri"/>
                <a:sym typeface="Calibri"/>
              </a:rPr>
              <a:t>Success-Payload Scatter Plot:</a:t>
            </a:r>
            <a:endParaRPr sz="2000">
              <a:latin typeface="Calibri"/>
              <a:ea typeface="Calibri"/>
              <a:cs typeface="Calibri"/>
              <a:sym typeface="Calibri"/>
            </a:endParaRPr>
          </a:p>
          <a:p>
            <a:pPr indent="-170180" lvl="0" marL="182245" marR="5080" rtl="0" algn="l">
              <a:lnSpc>
                <a:spcPct val="100000"/>
              </a:lnSpc>
              <a:spcBef>
                <a:spcPts val="5"/>
              </a:spcBef>
              <a:spcAft>
                <a:spcPts val="0"/>
              </a:spcAft>
              <a:buClr>
                <a:srgbClr val="525252"/>
              </a:buClr>
              <a:buSzPts val="2000"/>
              <a:buFont typeface="Arial"/>
              <a:buChar char="•"/>
            </a:pPr>
            <a:r>
              <a:rPr lang="en-US" sz="2000">
                <a:solidFill>
                  <a:srgbClr val="525252"/>
                </a:solidFill>
                <a:latin typeface="Calibri"/>
                <a:ea typeface="Calibri"/>
                <a:cs typeface="Calibri"/>
                <a:sym typeface="Calibri"/>
              </a:rPr>
              <a:t>Helps identify correlations between payload 	characteristics and launch outcomes.</a:t>
            </a:r>
            <a:endParaRPr sz="2000">
              <a:latin typeface="Calibri"/>
              <a:ea typeface="Calibri"/>
              <a:cs typeface="Calibri"/>
              <a:sym typeface="Calibri"/>
            </a:endParaRPr>
          </a:p>
          <a:p>
            <a:pPr indent="-170180" lvl="0" marL="182245" marR="9525" rtl="0" algn="l">
              <a:lnSpc>
                <a:spcPct val="100000"/>
              </a:lnSpc>
              <a:spcBef>
                <a:spcPts val="5"/>
              </a:spcBef>
              <a:spcAft>
                <a:spcPts val="0"/>
              </a:spcAft>
              <a:buClr>
                <a:srgbClr val="525252"/>
              </a:buClr>
              <a:buSzPts val="2000"/>
              <a:buFont typeface="Arial"/>
              <a:buChar char="•"/>
            </a:pPr>
            <a:r>
              <a:rPr lang="en-US" sz="2000">
                <a:solidFill>
                  <a:srgbClr val="525252"/>
                </a:solidFill>
                <a:latin typeface="Calibri"/>
                <a:ea typeface="Calibri"/>
                <a:cs typeface="Calibri"/>
                <a:sym typeface="Calibri"/>
              </a:rPr>
              <a:t>Supports decision-making processes related 	to payload planning and operational 	strategies.</a:t>
            </a:r>
            <a:endParaRPr sz="2000">
              <a:latin typeface="Calibri"/>
              <a:ea typeface="Calibri"/>
              <a:cs typeface="Calibri"/>
              <a:sym typeface="Calibri"/>
            </a:endParaRPr>
          </a:p>
        </p:txBody>
      </p:sp>
      <p:sp>
        <p:nvSpPr>
          <p:cNvPr id="337" name="Google Shape;337;p25"/>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338" name="Google Shape;338;p25"/>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Reasons for Adding Plots and Interactions</a:t>
            </a:r>
            <a:endParaRPr/>
          </a:p>
        </p:txBody>
      </p:sp>
      <p:sp>
        <p:nvSpPr>
          <p:cNvPr id="339" name="Google Shape;339;p25"/>
          <p:cNvSpPr txBox="1"/>
          <p:nvPr/>
        </p:nvSpPr>
        <p:spPr>
          <a:xfrm>
            <a:off x="6372478" y="1509966"/>
            <a:ext cx="4969510" cy="3387090"/>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2000">
                <a:solidFill>
                  <a:srgbClr val="525252"/>
                </a:solidFill>
                <a:latin typeface="Calibri"/>
                <a:ea typeface="Calibri"/>
                <a:cs typeface="Calibri"/>
                <a:sym typeface="Calibri"/>
              </a:rPr>
              <a:t>Launch Site Dropdown:</a:t>
            </a:r>
            <a:endParaRPr sz="2000">
              <a:latin typeface="Calibri"/>
              <a:ea typeface="Calibri"/>
              <a:cs typeface="Calibri"/>
              <a:sym typeface="Calibri"/>
            </a:endParaRPr>
          </a:p>
          <a:p>
            <a:pPr indent="-169545" lvl="0" marL="182245" marR="5080" rtl="0" algn="l">
              <a:lnSpc>
                <a:spcPct val="100000"/>
              </a:lnSpc>
              <a:spcBef>
                <a:spcPts val="5"/>
              </a:spcBef>
              <a:spcAft>
                <a:spcPts val="0"/>
              </a:spcAft>
              <a:buClr>
                <a:srgbClr val="525252"/>
              </a:buClr>
              <a:buSzPts val="2000"/>
              <a:buFont typeface="Arial"/>
              <a:buChar char="•"/>
            </a:pPr>
            <a:r>
              <a:rPr lang="en-US" sz="2000">
                <a:solidFill>
                  <a:srgbClr val="525252"/>
                </a:solidFill>
                <a:latin typeface="Calibri"/>
                <a:ea typeface="Calibri"/>
                <a:cs typeface="Calibri"/>
                <a:sym typeface="Calibri"/>
              </a:rPr>
              <a:t>Enhances user experience by focusing analysis 	on specific launch locations.</a:t>
            </a:r>
            <a:endParaRPr sz="2000">
              <a:latin typeface="Calibri"/>
              <a:ea typeface="Calibri"/>
              <a:cs typeface="Calibri"/>
              <a:sym typeface="Calibri"/>
            </a:endParaRPr>
          </a:p>
          <a:p>
            <a:pPr indent="-169545" lvl="0" marL="182245" marR="186055" rtl="0" algn="l">
              <a:lnSpc>
                <a:spcPct val="100000"/>
              </a:lnSpc>
              <a:spcBef>
                <a:spcPts val="5"/>
              </a:spcBef>
              <a:spcAft>
                <a:spcPts val="0"/>
              </a:spcAft>
              <a:buClr>
                <a:srgbClr val="525252"/>
              </a:buClr>
              <a:buSzPts val="2000"/>
              <a:buFont typeface="Arial"/>
              <a:buChar char="•"/>
            </a:pPr>
            <a:r>
              <a:rPr lang="en-US" sz="2000">
                <a:solidFill>
                  <a:srgbClr val="525252"/>
                </a:solidFill>
                <a:latin typeface="Calibri"/>
                <a:ea typeface="Calibri"/>
                <a:cs typeface="Calibri"/>
                <a:sym typeface="Calibri"/>
              </a:rPr>
              <a:t>Allows for regional insights and comparisons 	across different launch sites.</a:t>
            </a:r>
            <a:endParaRPr sz="2000">
              <a:latin typeface="Calibri"/>
              <a:ea typeface="Calibri"/>
              <a:cs typeface="Calibri"/>
              <a:sym typeface="Calibri"/>
            </a:endParaRPr>
          </a:p>
          <a:p>
            <a:pPr indent="0" lvl="0" marL="12700" rtl="0" algn="l">
              <a:lnSpc>
                <a:spcPct val="100000"/>
              </a:lnSpc>
              <a:spcBef>
                <a:spcPts val="2410"/>
              </a:spcBef>
              <a:spcAft>
                <a:spcPts val="0"/>
              </a:spcAft>
              <a:buNone/>
            </a:pPr>
            <a:r>
              <a:rPr b="1" lang="en-US" sz="2000">
                <a:solidFill>
                  <a:srgbClr val="525252"/>
                </a:solidFill>
                <a:latin typeface="Calibri"/>
                <a:ea typeface="Calibri"/>
                <a:cs typeface="Calibri"/>
                <a:sym typeface="Calibri"/>
              </a:rPr>
              <a:t>Range Slider for Payload:</a:t>
            </a:r>
            <a:endParaRPr sz="2000">
              <a:latin typeface="Calibri"/>
              <a:ea typeface="Calibri"/>
              <a:cs typeface="Calibri"/>
              <a:sym typeface="Calibri"/>
            </a:endParaRPr>
          </a:p>
          <a:p>
            <a:pPr indent="-343535" lvl="0" marL="355600" marR="721995" rtl="0" algn="l">
              <a:lnSpc>
                <a:spcPct val="100000"/>
              </a:lnSpc>
              <a:spcBef>
                <a:spcPts val="5"/>
              </a:spcBef>
              <a:spcAft>
                <a:spcPts val="0"/>
              </a:spcAft>
              <a:buClr>
                <a:srgbClr val="525252"/>
              </a:buClr>
              <a:buSzPts val="2000"/>
              <a:buFont typeface="Arial"/>
              <a:buChar char="•"/>
            </a:pPr>
            <a:r>
              <a:rPr lang="en-US" sz="2000">
                <a:solidFill>
                  <a:srgbClr val="525252"/>
                </a:solidFill>
                <a:latin typeface="Calibri"/>
                <a:ea typeface="Calibri"/>
                <a:cs typeface="Calibri"/>
                <a:sym typeface="Calibri"/>
              </a:rPr>
              <a:t>Offers interactive exploration of how payload mass affects mission success.</a:t>
            </a:r>
            <a:endParaRPr sz="2000">
              <a:latin typeface="Calibri"/>
              <a:ea typeface="Calibri"/>
              <a:cs typeface="Calibri"/>
              <a:sym typeface="Calibri"/>
            </a:endParaRPr>
          </a:p>
          <a:p>
            <a:pPr indent="-343535" lvl="0" marL="355600" marR="287655" rtl="0" algn="l">
              <a:lnSpc>
                <a:spcPct val="100000"/>
              </a:lnSpc>
              <a:spcBef>
                <a:spcPts val="5"/>
              </a:spcBef>
              <a:spcAft>
                <a:spcPts val="0"/>
              </a:spcAft>
              <a:buClr>
                <a:srgbClr val="525252"/>
              </a:buClr>
              <a:buSzPts val="2000"/>
              <a:buFont typeface="Arial"/>
              <a:buChar char="•"/>
            </a:pPr>
            <a:r>
              <a:rPr lang="en-US" sz="2000">
                <a:solidFill>
                  <a:srgbClr val="525252"/>
                </a:solidFill>
                <a:latin typeface="Calibri"/>
                <a:ea typeface="Calibri"/>
                <a:cs typeface="Calibri"/>
                <a:sym typeface="Calibri"/>
              </a:rPr>
              <a:t>Enables detailed analysis and insights into payload-related performance factors.</a:t>
            </a:r>
            <a:endParaRPr sz="20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8"/>
          <p:cNvSpPr txBox="1"/>
          <p:nvPr/>
        </p:nvSpPr>
        <p:spPr>
          <a:xfrm>
            <a:off x="847725" y="1564703"/>
            <a:ext cx="2543175" cy="2581910"/>
          </a:xfrm>
          <a:prstGeom prst="rect">
            <a:avLst/>
          </a:prstGeom>
          <a:noFill/>
          <a:ln>
            <a:noFill/>
          </a:ln>
        </p:spPr>
        <p:txBody>
          <a:bodyPr anchorCtr="0" anchor="t" bIns="0" lIns="0" spcFirstLastPara="1" rIns="0" wrap="square" tIns="189850">
            <a:spAutoFit/>
          </a:bodyPr>
          <a:lstStyle/>
          <a:p>
            <a:pPr indent="-227965" lvl="0" marL="240665" rtl="0" algn="l">
              <a:lnSpc>
                <a:spcPct val="100000"/>
              </a:lnSpc>
              <a:spcBef>
                <a:spcPts val="0"/>
              </a:spcBef>
              <a:spcAft>
                <a:spcPts val="0"/>
              </a:spcAft>
              <a:buClr>
                <a:srgbClr val="292929"/>
              </a:buClr>
              <a:buSzPts val="2150"/>
              <a:buFont typeface="Arial"/>
              <a:buChar char="•"/>
            </a:pPr>
            <a:r>
              <a:rPr lang="en-US" sz="2150">
                <a:solidFill>
                  <a:srgbClr val="292929"/>
                </a:solidFill>
                <a:latin typeface="Helvetica Neue"/>
                <a:ea typeface="Helvetica Neue"/>
                <a:cs typeface="Helvetica Neue"/>
                <a:sym typeface="Helvetica Neue"/>
              </a:rPr>
              <a:t>Executive Summary</a:t>
            </a:r>
            <a:endParaRPr sz="2150">
              <a:latin typeface="Helvetica Neue"/>
              <a:ea typeface="Helvetica Neue"/>
              <a:cs typeface="Helvetica Neue"/>
              <a:sym typeface="Helvetica Neue"/>
            </a:endParaRPr>
          </a:p>
          <a:p>
            <a:pPr indent="-227965" lvl="0" marL="240665" rtl="0" algn="l">
              <a:lnSpc>
                <a:spcPct val="100000"/>
              </a:lnSpc>
              <a:spcBef>
                <a:spcPts val="1400"/>
              </a:spcBef>
              <a:spcAft>
                <a:spcPts val="0"/>
              </a:spcAft>
              <a:buClr>
                <a:srgbClr val="292929"/>
              </a:buClr>
              <a:buSzPts val="2150"/>
              <a:buFont typeface="Arial"/>
              <a:buChar char="•"/>
            </a:pPr>
            <a:r>
              <a:rPr lang="en-US" sz="2150">
                <a:solidFill>
                  <a:srgbClr val="292929"/>
                </a:solidFill>
                <a:latin typeface="Helvetica Neue"/>
                <a:ea typeface="Helvetica Neue"/>
                <a:cs typeface="Helvetica Neue"/>
                <a:sym typeface="Helvetica Neue"/>
              </a:rPr>
              <a:t>Introduction</a:t>
            </a:r>
            <a:endParaRPr sz="2150">
              <a:latin typeface="Helvetica Neue"/>
              <a:ea typeface="Helvetica Neue"/>
              <a:cs typeface="Helvetica Neue"/>
              <a:sym typeface="Helvetica Neue"/>
            </a:endParaRPr>
          </a:p>
          <a:p>
            <a:pPr indent="-227965" lvl="0" marL="240665" rtl="0" algn="l">
              <a:lnSpc>
                <a:spcPct val="100000"/>
              </a:lnSpc>
              <a:spcBef>
                <a:spcPts val="1475"/>
              </a:spcBef>
              <a:spcAft>
                <a:spcPts val="0"/>
              </a:spcAft>
              <a:buClr>
                <a:srgbClr val="292929"/>
              </a:buClr>
              <a:buSzPts val="2150"/>
              <a:buFont typeface="Arial"/>
              <a:buChar char="•"/>
            </a:pPr>
            <a:r>
              <a:rPr lang="en-US" sz="2150">
                <a:solidFill>
                  <a:srgbClr val="292929"/>
                </a:solidFill>
                <a:latin typeface="Helvetica Neue"/>
                <a:ea typeface="Helvetica Neue"/>
                <a:cs typeface="Helvetica Neue"/>
                <a:sym typeface="Helvetica Neue"/>
              </a:rPr>
              <a:t>Methodology</a:t>
            </a:r>
            <a:endParaRPr sz="2150">
              <a:latin typeface="Helvetica Neue"/>
              <a:ea typeface="Helvetica Neue"/>
              <a:cs typeface="Helvetica Neue"/>
              <a:sym typeface="Helvetica Neue"/>
            </a:endParaRPr>
          </a:p>
          <a:p>
            <a:pPr indent="-227965" lvl="0" marL="240665" rtl="0" algn="l">
              <a:lnSpc>
                <a:spcPct val="100000"/>
              </a:lnSpc>
              <a:spcBef>
                <a:spcPts val="1475"/>
              </a:spcBef>
              <a:spcAft>
                <a:spcPts val="0"/>
              </a:spcAft>
              <a:buClr>
                <a:srgbClr val="292929"/>
              </a:buClr>
              <a:buSzPts val="2150"/>
              <a:buFont typeface="Arial"/>
              <a:buChar char="•"/>
            </a:pPr>
            <a:r>
              <a:rPr lang="en-US" sz="2150">
                <a:solidFill>
                  <a:srgbClr val="292929"/>
                </a:solidFill>
                <a:latin typeface="Helvetica Neue"/>
                <a:ea typeface="Helvetica Neue"/>
                <a:cs typeface="Helvetica Neue"/>
                <a:sym typeface="Helvetica Neue"/>
              </a:rPr>
              <a:t>Results</a:t>
            </a:r>
            <a:endParaRPr sz="2150">
              <a:latin typeface="Helvetica Neue"/>
              <a:ea typeface="Helvetica Neue"/>
              <a:cs typeface="Helvetica Neue"/>
              <a:sym typeface="Helvetica Neue"/>
            </a:endParaRPr>
          </a:p>
          <a:p>
            <a:pPr indent="-227965" lvl="0" marL="240665" rtl="0" algn="l">
              <a:lnSpc>
                <a:spcPct val="100000"/>
              </a:lnSpc>
              <a:spcBef>
                <a:spcPts val="1475"/>
              </a:spcBef>
              <a:spcAft>
                <a:spcPts val="0"/>
              </a:spcAft>
              <a:buClr>
                <a:srgbClr val="292929"/>
              </a:buClr>
              <a:buSzPts val="2150"/>
              <a:buFont typeface="Arial"/>
              <a:buChar char="•"/>
            </a:pPr>
            <a:r>
              <a:rPr lang="en-US" sz="2150">
                <a:solidFill>
                  <a:srgbClr val="292929"/>
                </a:solidFill>
                <a:latin typeface="Helvetica Neue"/>
                <a:ea typeface="Helvetica Neue"/>
                <a:cs typeface="Helvetica Neue"/>
                <a:sym typeface="Helvetica Neue"/>
              </a:rPr>
              <a:t>Conclusion</a:t>
            </a:r>
            <a:endParaRPr sz="2150">
              <a:latin typeface="Helvetica Neue"/>
              <a:ea typeface="Helvetica Neue"/>
              <a:cs typeface="Helvetica Neue"/>
              <a:sym typeface="Helvetica Neue"/>
            </a:endParaRPr>
          </a:p>
        </p:txBody>
      </p:sp>
      <p:sp>
        <p:nvSpPr>
          <p:cNvPr id="52" name="Google Shape;52;p8"/>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160020" rtl="0" algn="l">
              <a:lnSpc>
                <a:spcPct val="120666"/>
              </a:lnSpc>
              <a:spcBef>
                <a:spcPts val="0"/>
              </a:spcBef>
              <a:spcAft>
                <a:spcPts val="0"/>
              </a:spcAft>
              <a:buNone/>
            </a:pPr>
            <a:fld id="{00000000-1234-1234-1234-123412341234}" type="slidenum">
              <a:rPr lang="en-US"/>
              <a:t>‹#›</a:t>
            </a:fld>
            <a:endParaRPr/>
          </a:p>
        </p:txBody>
      </p:sp>
      <p:sp>
        <p:nvSpPr>
          <p:cNvPr id="53" name="Google Shape;53;p8"/>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Outline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26"/>
          <p:cNvSpPr txBox="1"/>
          <p:nvPr>
            <p:ph idx="1" type="body"/>
          </p:nvPr>
        </p:nvSpPr>
        <p:spPr>
          <a:xfrm>
            <a:off x="847407" y="1284795"/>
            <a:ext cx="5264700" cy="4856100"/>
          </a:xfrm>
          <a:prstGeom prst="rect">
            <a:avLst/>
          </a:prstGeom>
          <a:noFill/>
          <a:ln>
            <a:noFill/>
          </a:ln>
        </p:spPr>
        <p:txBody>
          <a:bodyPr anchorCtr="0" anchor="t" bIns="0" lIns="0" spcFirstLastPara="1" rIns="0" wrap="square" tIns="103500">
            <a:spAutoFit/>
          </a:bodyPr>
          <a:lstStyle/>
          <a:p>
            <a:pPr indent="-170180" lvl="0" marL="184785" rtl="0" algn="l">
              <a:lnSpc>
                <a:spcPct val="100000"/>
              </a:lnSpc>
              <a:spcBef>
                <a:spcPts val="0"/>
              </a:spcBef>
              <a:spcAft>
                <a:spcPts val="0"/>
              </a:spcAft>
              <a:buClr>
                <a:srgbClr val="292929"/>
              </a:buClr>
              <a:buSzPts val="1400"/>
              <a:buFont typeface="Calibri"/>
              <a:buAutoNum type="arabicPeriod"/>
            </a:pPr>
            <a:r>
              <a:rPr lang="en-US"/>
              <a:t>Data Preprocessing:</a:t>
            </a:r>
            <a:endParaRPr/>
          </a:p>
          <a:p>
            <a:pPr indent="-285750" lvl="1" marL="300355" rtl="0" algn="l">
              <a:lnSpc>
                <a:spcPct val="100000"/>
              </a:lnSpc>
              <a:spcBef>
                <a:spcPts val="72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Standardized features to ensure all variables contribute equally.</a:t>
            </a:r>
            <a:endParaRPr sz="1400">
              <a:latin typeface="Calibri"/>
              <a:ea typeface="Calibri"/>
              <a:cs typeface="Calibri"/>
              <a:sym typeface="Calibri"/>
            </a:endParaRPr>
          </a:p>
          <a:p>
            <a:pPr indent="-285750" lvl="1" marL="300355" rtl="0" algn="l">
              <a:lnSpc>
                <a:spcPct val="100000"/>
              </a:lnSpc>
              <a:spcBef>
                <a:spcPts val="65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Split data into training and test sets for model validation.</a:t>
            </a:r>
            <a:endParaRPr sz="1400">
              <a:latin typeface="Calibri"/>
              <a:ea typeface="Calibri"/>
              <a:cs typeface="Calibri"/>
              <a:sym typeface="Calibri"/>
            </a:endParaRPr>
          </a:p>
          <a:p>
            <a:pPr indent="0" lvl="0" marL="1905" rtl="0" algn="l">
              <a:lnSpc>
                <a:spcPct val="100000"/>
              </a:lnSpc>
              <a:spcBef>
                <a:spcPts val="1265"/>
              </a:spcBef>
              <a:spcAft>
                <a:spcPts val="0"/>
              </a:spcAft>
              <a:buNone/>
            </a:pPr>
            <a:r>
              <a:t/>
            </a:r>
            <a:endParaRPr sz="1400">
              <a:latin typeface="Calibri"/>
              <a:ea typeface="Calibri"/>
              <a:cs typeface="Calibri"/>
              <a:sym typeface="Calibri"/>
            </a:endParaRPr>
          </a:p>
          <a:p>
            <a:pPr indent="-170180" lvl="0" marL="184785" rtl="0" algn="l">
              <a:lnSpc>
                <a:spcPct val="100000"/>
              </a:lnSpc>
              <a:spcBef>
                <a:spcPts val="5"/>
              </a:spcBef>
              <a:spcAft>
                <a:spcPts val="0"/>
              </a:spcAft>
              <a:buClr>
                <a:srgbClr val="292929"/>
              </a:buClr>
              <a:buSzPts val="1400"/>
              <a:buFont typeface="Calibri"/>
              <a:buAutoNum type="arabicPeriod"/>
            </a:pPr>
            <a:r>
              <a:rPr lang="en-US"/>
              <a:t>Model Selection:</a:t>
            </a:r>
            <a:endParaRPr/>
          </a:p>
          <a:p>
            <a:pPr indent="-286385" lvl="1" marL="300355" marR="5080" rtl="0" algn="l">
              <a:lnSpc>
                <a:spcPct val="96428"/>
              </a:lnSpc>
              <a:spcBef>
                <a:spcPts val="104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Explored multiple classification algorithms: SVM, Decision Trees, and K-Nearest Neighbors (KNN).</a:t>
            </a:r>
            <a:endParaRPr sz="1400">
              <a:latin typeface="Calibri"/>
              <a:ea typeface="Calibri"/>
              <a:cs typeface="Calibri"/>
              <a:sym typeface="Calibri"/>
            </a:endParaRPr>
          </a:p>
          <a:p>
            <a:pPr indent="-286385" lvl="1" marL="300355" marR="280035" rtl="0" algn="l">
              <a:lnSpc>
                <a:spcPct val="96428"/>
              </a:lnSpc>
              <a:spcBef>
                <a:spcPts val="98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Chose algorithms suitable for binary classification tasks based on project requirements.</a:t>
            </a:r>
            <a:endParaRPr sz="1400">
              <a:latin typeface="Calibri"/>
              <a:ea typeface="Calibri"/>
              <a:cs typeface="Calibri"/>
              <a:sym typeface="Calibri"/>
            </a:endParaRPr>
          </a:p>
          <a:p>
            <a:pPr indent="0" lvl="0" marL="1905" rtl="0" algn="l">
              <a:lnSpc>
                <a:spcPct val="100000"/>
              </a:lnSpc>
              <a:spcBef>
                <a:spcPts val="1280"/>
              </a:spcBef>
              <a:spcAft>
                <a:spcPts val="0"/>
              </a:spcAft>
              <a:buNone/>
            </a:pPr>
            <a:r>
              <a:t/>
            </a:r>
            <a:endParaRPr sz="1400">
              <a:latin typeface="Calibri"/>
              <a:ea typeface="Calibri"/>
              <a:cs typeface="Calibri"/>
              <a:sym typeface="Calibri"/>
            </a:endParaRPr>
          </a:p>
          <a:p>
            <a:pPr indent="-170180" lvl="0" marL="184785" rtl="0" algn="l">
              <a:lnSpc>
                <a:spcPct val="100000"/>
              </a:lnSpc>
              <a:spcBef>
                <a:spcPts val="0"/>
              </a:spcBef>
              <a:spcAft>
                <a:spcPts val="0"/>
              </a:spcAft>
              <a:buClr>
                <a:srgbClr val="292929"/>
              </a:buClr>
              <a:buSzPts val="1400"/>
              <a:buFont typeface="Calibri"/>
              <a:buAutoNum type="arabicPeriod"/>
            </a:pPr>
            <a:r>
              <a:rPr lang="en-US"/>
              <a:t>Hyperparameter Tuning:</a:t>
            </a:r>
            <a:endParaRPr/>
          </a:p>
          <a:p>
            <a:pPr indent="-286385" lvl="1" marL="300355" marR="962025" rtl="0" algn="l">
              <a:lnSpc>
                <a:spcPct val="76000"/>
              </a:lnSpc>
              <a:spcBef>
                <a:spcPts val="112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Used GridSearchCV to systematically search for optimal hyperparameters.</a:t>
            </a:r>
            <a:endParaRPr sz="1400">
              <a:latin typeface="Calibri"/>
              <a:ea typeface="Calibri"/>
              <a:cs typeface="Calibri"/>
              <a:sym typeface="Calibri"/>
            </a:endParaRPr>
          </a:p>
          <a:p>
            <a:pPr indent="-286385" lvl="1" marL="300355" marR="6350" rtl="0" algn="l">
              <a:lnSpc>
                <a:spcPct val="96428"/>
              </a:lnSpc>
              <a:spcBef>
                <a:spcPts val="104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Tuned parameters such as C (SVM), max_depth (Decision Trees), and n_neighbors (KNN).</a:t>
            </a:r>
            <a:endParaRPr sz="1400">
              <a:latin typeface="Calibri"/>
              <a:ea typeface="Calibri"/>
              <a:cs typeface="Calibri"/>
              <a:sym typeface="Calibri"/>
            </a:endParaRPr>
          </a:p>
          <a:p>
            <a:pPr indent="0" lvl="0" marL="1905" rtl="0" algn="l">
              <a:lnSpc>
                <a:spcPct val="100000"/>
              </a:lnSpc>
              <a:spcBef>
                <a:spcPts val="1600"/>
              </a:spcBef>
              <a:spcAft>
                <a:spcPts val="0"/>
              </a:spcAft>
              <a:buNone/>
            </a:pPr>
            <a:r>
              <a:t/>
            </a:r>
            <a:endParaRPr sz="1400">
              <a:latin typeface="Calibri"/>
              <a:ea typeface="Calibri"/>
              <a:cs typeface="Calibri"/>
              <a:sym typeface="Calibri"/>
            </a:endParaRPr>
          </a:p>
          <a:p>
            <a:pPr indent="0" lvl="0" marL="14604" marR="648335" rtl="0" algn="l">
              <a:lnSpc>
                <a:spcPct val="96428"/>
              </a:lnSpc>
              <a:spcBef>
                <a:spcPts val="0"/>
              </a:spcBef>
              <a:spcAft>
                <a:spcPts val="0"/>
              </a:spcAft>
              <a:buNone/>
            </a:pPr>
            <a:r>
              <a:rPr lang="en-US">
                <a:solidFill>
                  <a:srgbClr val="525252"/>
                </a:solidFill>
              </a:rPr>
              <a:t>Github Filename: 7 SpaceX_Machine Learning Prediction.ipynb</a:t>
            </a:r>
            <a:endParaRPr/>
          </a:p>
        </p:txBody>
      </p:sp>
      <p:sp>
        <p:nvSpPr>
          <p:cNvPr id="345" name="Google Shape;345;p26"/>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346" name="Google Shape;346;p26"/>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Predictive Analysis (Classification)</a:t>
            </a:r>
            <a:endParaRPr/>
          </a:p>
        </p:txBody>
      </p:sp>
      <p:sp>
        <p:nvSpPr>
          <p:cNvPr id="347" name="Google Shape;347;p26"/>
          <p:cNvSpPr txBox="1"/>
          <p:nvPr/>
        </p:nvSpPr>
        <p:spPr>
          <a:xfrm>
            <a:off x="6584315" y="1392554"/>
            <a:ext cx="1513205" cy="242570"/>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400">
                <a:solidFill>
                  <a:srgbClr val="292929"/>
                </a:solidFill>
                <a:latin typeface="Calibri"/>
                <a:ea typeface="Calibri"/>
                <a:cs typeface="Calibri"/>
                <a:sym typeface="Calibri"/>
              </a:rPr>
              <a:t>4. Model Evaluation:</a:t>
            </a:r>
            <a:endParaRPr sz="1400">
              <a:latin typeface="Calibri"/>
              <a:ea typeface="Calibri"/>
              <a:cs typeface="Calibri"/>
              <a:sym typeface="Calibri"/>
            </a:endParaRPr>
          </a:p>
        </p:txBody>
      </p:sp>
      <p:sp>
        <p:nvSpPr>
          <p:cNvPr id="348" name="Google Shape;348;p26"/>
          <p:cNvSpPr txBox="1"/>
          <p:nvPr>
            <p:ph idx="2" type="body"/>
          </p:nvPr>
        </p:nvSpPr>
        <p:spPr>
          <a:xfrm>
            <a:off x="6584315" y="1716341"/>
            <a:ext cx="4798059" cy="4268470"/>
          </a:xfrm>
          <a:prstGeom prst="rect">
            <a:avLst/>
          </a:prstGeom>
          <a:noFill/>
          <a:ln>
            <a:noFill/>
          </a:ln>
        </p:spPr>
        <p:txBody>
          <a:bodyPr anchorCtr="0" anchor="t" bIns="0" lIns="0" spcFirstLastPara="1" rIns="0" wrap="square" tIns="41275">
            <a:spAutoFit/>
          </a:bodyPr>
          <a:lstStyle/>
          <a:p>
            <a:pPr indent="-285750" lvl="0" marL="298450" marR="50165" rtl="0" algn="l">
              <a:lnSpc>
                <a:spcPct val="107142"/>
              </a:lnSpc>
              <a:spcBef>
                <a:spcPts val="0"/>
              </a:spcBef>
              <a:spcAft>
                <a:spcPts val="0"/>
              </a:spcAft>
              <a:buClr>
                <a:srgbClr val="292929"/>
              </a:buClr>
              <a:buSzPts val="1400"/>
              <a:buFont typeface="Arial"/>
              <a:buChar char="•"/>
            </a:pPr>
            <a:r>
              <a:rPr lang="en-US"/>
              <a:t>Evaluated models using cross-validation techniques to ensure robustness and generalizability.</a:t>
            </a:r>
            <a:endParaRPr/>
          </a:p>
          <a:p>
            <a:pPr indent="-285750" lvl="0" marL="298450" marR="5080" rtl="0" algn="l">
              <a:lnSpc>
                <a:spcPct val="112857"/>
              </a:lnSpc>
              <a:spcBef>
                <a:spcPts val="915"/>
              </a:spcBef>
              <a:spcAft>
                <a:spcPts val="0"/>
              </a:spcAft>
              <a:buClr>
                <a:srgbClr val="292929"/>
              </a:buClr>
              <a:buSzPts val="1400"/>
              <a:buFont typeface="Arial"/>
              <a:buChar char="•"/>
            </a:pPr>
            <a:r>
              <a:rPr lang="en-US"/>
              <a:t>Utilized metrics like accuracy, precision, recall, and F1-score to assess model performance.</a:t>
            </a:r>
            <a:endParaRPr/>
          </a:p>
          <a:p>
            <a:pPr indent="0" lvl="0" marL="0" rtl="0" algn="l">
              <a:lnSpc>
                <a:spcPct val="100000"/>
              </a:lnSpc>
              <a:spcBef>
                <a:spcPts val="1605"/>
              </a:spcBef>
              <a:spcAft>
                <a:spcPts val="0"/>
              </a:spcAft>
              <a:buNone/>
            </a:pPr>
            <a:r>
              <a:t/>
            </a:r>
            <a:endParaRPr/>
          </a:p>
          <a:p>
            <a:pPr indent="-169545" lvl="0" marL="182245" rtl="0" algn="l">
              <a:lnSpc>
                <a:spcPct val="100000"/>
              </a:lnSpc>
              <a:spcBef>
                <a:spcPts val="5"/>
              </a:spcBef>
              <a:spcAft>
                <a:spcPts val="0"/>
              </a:spcAft>
              <a:buClr>
                <a:srgbClr val="292929"/>
              </a:buClr>
              <a:buSzPts val="1400"/>
              <a:buFont typeface="Calibri"/>
              <a:buAutoNum type="arabicPeriod" startAt="5"/>
            </a:pPr>
            <a:r>
              <a:rPr lang="en-US"/>
              <a:t>Improvement Iterations:</a:t>
            </a:r>
            <a:endParaRPr/>
          </a:p>
          <a:p>
            <a:pPr indent="-285750" lvl="1" marL="298450" marR="81915" rtl="0" algn="l">
              <a:lnSpc>
                <a:spcPct val="107142"/>
              </a:lnSpc>
              <a:spcBef>
                <a:spcPts val="994"/>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Iteratively adjusted models based on insights from validation results.</a:t>
            </a:r>
            <a:endParaRPr sz="1400">
              <a:latin typeface="Calibri"/>
              <a:ea typeface="Calibri"/>
              <a:cs typeface="Calibri"/>
              <a:sym typeface="Calibri"/>
            </a:endParaRPr>
          </a:p>
          <a:p>
            <a:pPr indent="-285750" lvl="1" marL="298450" marR="66040" rtl="0" algn="l">
              <a:lnSpc>
                <a:spcPct val="107142"/>
              </a:lnSpc>
              <a:spcBef>
                <a:spcPts val="105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Fine-tuned hyperparameters to maximize predictive accuracy and reliability.</a:t>
            </a:r>
            <a:endParaRPr sz="1400">
              <a:latin typeface="Calibri"/>
              <a:ea typeface="Calibri"/>
              <a:cs typeface="Calibri"/>
              <a:sym typeface="Calibri"/>
            </a:endParaRPr>
          </a:p>
          <a:p>
            <a:pPr indent="0" lvl="0" marL="0" rtl="0" algn="l">
              <a:lnSpc>
                <a:spcPct val="100000"/>
              </a:lnSpc>
              <a:spcBef>
                <a:spcPts val="1625"/>
              </a:spcBef>
              <a:spcAft>
                <a:spcPts val="0"/>
              </a:spcAft>
              <a:buNone/>
            </a:pPr>
            <a:r>
              <a:t/>
            </a:r>
            <a:endParaRPr sz="1400">
              <a:latin typeface="Calibri"/>
              <a:ea typeface="Calibri"/>
              <a:cs typeface="Calibri"/>
              <a:sym typeface="Calibri"/>
            </a:endParaRPr>
          </a:p>
          <a:p>
            <a:pPr indent="-169545" lvl="0" marL="182245" rtl="0" algn="l">
              <a:lnSpc>
                <a:spcPct val="100000"/>
              </a:lnSpc>
              <a:spcBef>
                <a:spcPts val="0"/>
              </a:spcBef>
              <a:spcAft>
                <a:spcPts val="0"/>
              </a:spcAft>
              <a:buClr>
                <a:srgbClr val="292929"/>
              </a:buClr>
              <a:buSzPts val="1400"/>
              <a:buFont typeface="Calibri"/>
              <a:buAutoNum type="arabicPeriod" startAt="5"/>
            </a:pPr>
            <a:r>
              <a:rPr lang="en-US"/>
              <a:t>Selection of Best Performing Model:</a:t>
            </a:r>
            <a:endParaRPr/>
          </a:p>
          <a:p>
            <a:pPr indent="-285750" lvl="1" marL="298450" marR="29209" rtl="0" algn="l">
              <a:lnSpc>
                <a:spcPct val="107142"/>
              </a:lnSpc>
              <a:spcBef>
                <a:spcPts val="1000"/>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Identified the model with the highest accuracy on the test set as the best performer.</a:t>
            </a:r>
            <a:endParaRPr sz="1400">
              <a:latin typeface="Calibri"/>
              <a:ea typeface="Calibri"/>
              <a:cs typeface="Calibri"/>
              <a:sym typeface="Calibri"/>
            </a:endParaRPr>
          </a:p>
          <a:p>
            <a:pPr indent="-285750" lvl="1" marL="298450" marR="200660" rtl="0" algn="l">
              <a:lnSpc>
                <a:spcPct val="107142"/>
              </a:lnSpc>
              <a:spcBef>
                <a:spcPts val="1055"/>
              </a:spcBef>
              <a:spcAft>
                <a:spcPts val="0"/>
              </a:spcAft>
              <a:buClr>
                <a:srgbClr val="292929"/>
              </a:buClr>
              <a:buSzPts val="1400"/>
              <a:buFont typeface="Arial"/>
              <a:buChar char="•"/>
            </a:pPr>
            <a:r>
              <a:rPr lang="en-US" sz="1400">
                <a:solidFill>
                  <a:srgbClr val="292929"/>
                </a:solidFill>
                <a:latin typeface="Calibri"/>
                <a:ea typeface="Calibri"/>
                <a:cs typeface="Calibri"/>
                <a:sym typeface="Calibri"/>
              </a:rPr>
              <a:t>Considered both training and test set performance to avoid overfitting and ensure real-world applicability.</a:t>
            </a:r>
            <a:endParaRPr sz="1400">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7"/>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Predictive Analysis (Flowchart)</a:t>
            </a:r>
            <a:endParaRPr/>
          </a:p>
        </p:txBody>
      </p:sp>
      <p:grpSp>
        <p:nvGrpSpPr>
          <p:cNvPr id="354" name="Google Shape;354;p27"/>
          <p:cNvGrpSpPr/>
          <p:nvPr/>
        </p:nvGrpSpPr>
        <p:grpSpPr>
          <a:xfrm>
            <a:off x="3529076" y="1614550"/>
            <a:ext cx="1924050" cy="1719199"/>
            <a:chOff x="3529076" y="1614550"/>
            <a:chExt cx="1924050" cy="1719199"/>
          </a:xfrm>
        </p:grpSpPr>
        <p:sp>
          <p:nvSpPr>
            <p:cNvPr id="355" name="Google Shape;355;p27"/>
            <p:cNvSpPr/>
            <p:nvPr/>
          </p:nvSpPr>
          <p:spPr>
            <a:xfrm>
              <a:off x="3829050" y="1904999"/>
              <a:ext cx="171450" cy="1428750"/>
            </a:xfrm>
            <a:custGeom>
              <a:rect b="b" l="l" r="r" t="t"/>
              <a:pathLst>
                <a:path extrusionOk="0" h="1428750" w="171450">
                  <a:moveTo>
                    <a:pt x="171450" y="0"/>
                  </a:moveTo>
                  <a:lnTo>
                    <a:pt x="0" y="0"/>
                  </a:lnTo>
                  <a:lnTo>
                    <a:pt x="0" y="1428750"/>
                  </a:lnTo>
                  <a:lnTo>
                    <a:pt x="171450" y="1428750"/>
                  </a:lnTo>
                  <a:lnTo>
                    <a:pt x="171450" y="0"/>
                  </a:lnTo>
                  <a:close/>
                </a:path>
              </a:pathLst>
            </a:custGeom>
            <a:solidFill>
              <a:srgbClr val="406CBA"/>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56" name="Google Shape;356;p27"/>
            <p:cNvSpPr/>
            <p:nvPr/>
          </p:nvSpPr>
          <p:spPr>
            <a:xfrm>
              <a:off x="3529076" y="1614550"/>
              <a:ext cx="1924050" cy="1162050"/>
            </a:xfrm>
            <a:custGeom>
              <a:rect b="b" l="l" r="r" t="t"/>
              <a:pathLst>
                <a:path extrusionOk="0" h="1162050" w="1924050">
                  <a:moveTo>
                    <a:pt x="1807845" y="0"/>
                  </a:moveTo>
                  <a:lnTo>
                    <a:pt x="116077" y="0"/>
                  </a:lnTo>
                  <a:lnTo>
                    <a:pt x="70883" y="9120"/>
                  </a:lnTo>
                  <a:lnTo>
                    <a:pt x="33988" y="34004"/>
                  </a:lnTo>
                  <a:lnTo>
                    <a:pt x="9118" y="70937"/>
                  </a:lnTo>
                  <a:lnTo>
                    <a:pt x="0" y="116204"/>
                  </a:lnTo>
                  <a:lnTo>
                    <a:pt x="0" y="1045845"/>
                  </a:lnTo>
                  <a:lnTo>
                    <a:pt x="9118" y="1091058"/>
                  </a:lnTo>
                  <a:lnTo>
                    <a:pt x="33988" y="1127998"/>
                  </a:lnTo>
                  <a:lnTo>
                    <a:pt x="70883" y="1152911"/>
                  </a:lnTo>
                  <a:lnTo>
                    <a:pt x="116077" y="1162050"/>
                  </a:lnTo>
                  <a:lnTo>
                    <a:pt x="1807845" y="1162050"/>
                  </a:lnTo>
                  <a:lnTo>
                    <a:pt x="1853058" y="1152911"/>
                  </a:lnTo>
                  <a:lnTo>
                    <a:pt x="1889998" y="1127998"/>
                  </a:lnTo>
                  <a:lnTo>
                    <a:pt x="1914911" y="1091058"/>
                  </a:lnTo>
                  <a:lnTo>
                    <a:pt x="1924050" y="1045845"/>
                  </a:lnTo>
                  <a:lnTo>
                    <a:pt x="1924050" y="116204"/>
                  </a:lnTo>
                  <a:lnTo>
                    <a:pt x="1914911" y="70937"/>
                  </a:lnTo>
                  <a:lnTo>
                    <a:pt x="1889998" y="34004"/>
                  </a:lnTo>
                  <a:lnTo>
                    <a:pt x="1853058" y="9120"/>
                  </a:lnTo>
                  <a:lnTo>
                    <a:pt x="1807845" y="0"/>
                  </a:lnTo>
                  <a:close/>
                </a:path>
              </a:pathLst>
            </a:custGeom>
            <a:solidFill>
              <a:srgbClr val="3C67B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57" name="Google Shape;357;p27"/>
            <p:cNvSpPr/>
            <p:nvPr/>
          </p:nvSpPr>
          <p:spPr>
            <a:xfrm>
              <a:off x="3529076" y="1614550"/>
              <a:ext cx="1924050" cy="1162050"/>
            </a:xfrm>
            <a:custGeom>
              <a:rect b="b" l="l" r="r" t="t"/>
              <a:pathLst>
                <a:path extrusionOk="0" h="1162050" w="1924050">
                  <a:moveTo>
                    <a:pt x="0" y="116204"/>
                  </a:moveTo>
                  <a:lnTo>
                    <a:pt x="9118" y="70937"/>
                  </a:lnTo>
                  <a:lnTo>
                    <a:pt x="33988" y="34004"/>
                  </a:lnTo>
                  <a:lnTo>
                    <a:pt x="70883" y="9120"/>
                  </a:lnTo>
                  <a:lnTo>
                    <a:pt x="116077" y="0"/>
                  </a:lnTo>
                  <a:lnTo>
                    <a:pt x="1807845" y="0"/>
                  </a:lnTo>
                  <a:lnTo>
                    <a:pt x="1853058" y="9120"/>
                  </a:lnTo>
                  <a:lnTo>
                    <a:pt x="1889998" y="34004"/>
                  </a:lnTo>
                  <a:lnTo>
                    <a:pt x="1914911" y="70937"/>
                  </a:lnTo>
                  <a:lnTo>
                    <a:pt x="1924050" y="116204"/>
                  </a:lnTo>
                  <a:lnTo>
                    <a:pt x="1924050" y="1045845"/>
                  </a:lnTo>
                  <a:lnTo>
                    <a:pt x="1914911" y="1091058"/>
                  </a:lnTo>
                  <a:lnTo>
                    <a:pt x="1889998" y="1127998"/>
                  </a:lnTo>
                  <a:lnTo>
                    <a:pt x="1853058" y="1152911"/>
                  </a:lnTo>
                  <a:lnTo>
                    <a:pt x="1807845" y="1162050"/>
                  </a:lnTo>
                  <a:lnTo>
                    <a:pt x="116077" y="1162050"/>
                  </a:lnTo>
                  <a:lnTo>
                    <a:pt x="70883" y="1152911"/>
                  </a:lnTo>
                  <a:lnTo>
                    <a:pt x="33988" y="1127998"/>
                  </a:lnTo>
                  <a:lnTo>
                    <a:pt x="9118" y="1091058"/>
                  </a:lnTo>
                  <a:lnTo>
                    <a:pt x="0" y="1045845"/>
                  </a:lnTo>
                  <a:lnTo>
                    <a:pt x="0" y="116204"/>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358" name="Google Shape;358;p27"/>
          <p:cNvSpPr txBox="1"/>
          <p:nvPr/>
        </p:nvSpPr>
        <p:spPr>
          <a:xfrm>
            <a:off x="3757295" y="1851977"/>
            <a:ext cx="1461135" cy="611505"/>
          </a:xfrm>
          <a:prstGeom prst="rect">
            <a:avLst/>
          </a:prstGeom>
          <a:noFill/>
          <a:ln>
            <a:noFill/>
          </a:ln>
        </p:spPr>
        <p:txBody>
          <a:bodyPr anchorCtr="0" anchor="t" bIns="0" lIns="0" spcFirstLastPara="1" rIns="0" wrap="square" tIns="48250">
            <a:spAutoFit/>
          </a:bodyPr>
          <a:lstStyle/>
          <a:p>
            <a:pPr indent="479425" lvl="0" marL="12700" marR="5080" rtl="0" algn="l">
              <a:lnSpc>
                <a:spcPct val="109000"/>
              </a:lnSpc>
              <a:spcBef>
                <a:spcPts val="0"/>
              </a:spcBef>
              <a:spcAft>
                <a:spcPts val="0"/>
              </a:spcAft>
              <a:buNone/>
            </a:pPr>
            <a:r>
              <a:rPr lang="en-US" sz="2000">
                <a:solidFill>
                  <a:srgbClr val="FFFFFF"/>
                </a:solidFill>
                <a:latin typeface="Calibri"/>
                <a:ea typeface="Calibri"/>
                <a:cs typeface="Calibri"/>
                <a:sym typeface="Calibri"/>
              </a:rPr>
              <a:t>Data Preprocessing</a:t>
            </a:r>
            <a:endParaRPr sz="2000">
              <a:latin typeface="Calibri"/>
              <a:ea typeface="Calibri"/>
              <a:cs typeface="Calibri"/>
              <a:sym typeface="Calibri"/>
            </a:endParaRPr>
          </a:p>
        </p:txBody>
      </p:sp>
      <p:grpSp>
        <p:nvGrpSpPr>
          <p:cNvPr id="359" name="Google Shape;359;p27"/>
          <p:cNvGrpSpPr/>
          <p:nvPr/>
        </p:nvGrpSpPr>
        <p:grpSpPr>
          <a:xfrm>
            <a:off x="3529076" y="3062351"/>
            <a:ext cx="1924050" cy="1719199"/>
            <a:chOff x="3529076" y="3062351"/>
            <a:chExt cx="1924050" cy="1719199"/>
          </a:xfrm>
        </p:grpSpPr>
        <p:sp>
          <p:nvSpPr>
            <p:cNvPr id="360" name="Google Shape;360;p27"/>
            <p:cNvSpPr/>
            <p:nvPr/>
          </p:nvSpPr>
          <p:spPr>
            <a:xfrm>
              <a:off x="3829050" y="3352800"/>
              <a:ext cx="171450" cy="1428750"/>
            </a:xfrm>
            <a:custGeom>
              <a:rect b="b" l="l" r="r" t="t"/>
              <a:pathLst>
                <a:path extrusionOk="0" h="1428750" w="171450">
                  <a:moveTo>
                    <a:pt x="171450" y="0"/>
                  </a:moveTo>
                  <a:lnTo>
                    <a:pt x="0" y="0"/>
                  </a:lnTo>
                  <a:lnTo>
                    <a:pt x="0" y="1428750"/>
                  </a:lnTo>
                  <a:lnTo>
                    <a:pt x="171450" y="1428750"/>
                  </a:lnTo>
                  <a:lnTo>
                    <a:pt x="171450" y="0"/>
                  </a:lnTo>
                  <a:close/>
                </a:path>
              </a:pathLst>
            </a:custGeom>
            <a:solidFill>
              <a:srgbClr val="567AC3"/>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61" name="Google Shape;361;p27"/>
            <p:cNvSpPr/>
            <p:nvPr/>
          </p:nvSpPr>
          <p:spPr>
            <a:xfrm>
              <a:off x="3529076" y="3062351"/>
              <a:ext cx="1924050" cy="1152525"/>
            </a:xfrm>
            <a:custGeom>
              <a:rect b="b" l="l" r="r" t="t"/>
              <a:pathLst>
                <a:path extrusionOk="0" h="1152525" w="1924050">
                  <a:moveTo>
                    <a:pt x="1808734" y="0"/>
                  </a:moveTo>
                  <a:lnTo>
                    <a:pt x="115188" y="0"/>
                  </a:lnTo>
                  <a:lnTo>
                    <a:pt x="70348" y="9050"/>
                  </a:lnTo>
                  <a:lnTo>
                    <a:pt x="33734" y="33734"/>
                  </a:lnTo>
                  <a:lnTo>
                    <a:pt x="9050" y="70348"/>
                  </a:lnTo>
                  <a:lnTo>
                    <a:pt x="0" y="115188"/>
                  </a:lnTo>
                  <a:lnTo>
                    <a:pt x="0" y="1037209"/>
                  </a:lnTo>
                  <a:lnTo>
                    <a:pt x="9050" y="1082069"/>
                  </a:lnTo>
                  <a:lnTo>
                    <a:pt x="33734" y="1118727"/>
                  </a:lnTo>
                  <a:lnTo>
                    <a:pt x="70348" y="1143454"/>
                  </a:lnTo>
                  <a:lnTo>
                    <a:pt x="115188" y="1152525"/>
                  </a:lnTo>
                  <a:lnTo>
                    <a:pt x="1808734" y="1152525"/>
                  </a:lnTo>
                  <a:lnTo>
                    <a:pt x="1853594" y="1143454"/>
                  </a:lnTo>
                  <a:lnTo>
                    <a:pt x="1890252" y="1118727"/>
                  </a:lnTo>
                  <a:lnTo>
                    <a:pt x="1914979" y="1082069"/>
                  </a:lnTo>
                  <a:lnTo>
                    <a:pt x="1924050" y="1037209"/>
                  </a:lnTo>
                  <a:lnTo>
                    <a:pt x="1924050" y="115188"/>
                  </a:lnTo>
                  <a:lnTo>
                    <a:pt x="1914979" y="70348"/>
                  </a:lnTo>
                  <a:lnTo>
                    <a:pt x="1890252" y="33734"/>
                  </a:lnTo>
                  <a:lnTo>
                    <a:pt x="1853594" y="9050"/>
                  </a:lnTo>
                  <a:lnTo>
                    <a:pt x="1808734" y="0"/>
                  </a:lnTo>
                  <a:close/>
                </a:path>
              </a:pathLst>
            </a:custGeom>
            <a:solidFill>
              <a:srgbClr val="4971B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62" name="Google Shape;362;p27"/>
            <p:cNvSpPr/>
            <p:nvPr/>
          </p:nvSpPr>
          <p:spPr>
            <a:xfrm>
              <a:off x="3529076" y="3062351"/>
              <a:ext cx="1924050" cy="1152525"/>
            </a:xfrm>
            <a:custGeom>
              <a:rect b="b" l="l" r="r" t="t"/>
              <a:pathLst>
                <a:path extrusionOk="0" h="1152525" w="1924050">
                  <a:moveTo>
                    <a:pt x="0" y="115188"/>
                  </a:moveTo>
                  <a:lnTo>
                    <a:pt x="9050" y="70348"/>
                  </a:lnTo>
                  <a:lnTo>
                    <a:pt x="33734" y="33734"/>
                  </a:lnTo>
                  <a:lnTo>
                    <a:pt x="70348" y="9050"/>
                  </a:lnTo>
                  <a:lnTo>
                    <a:pt x="115188" y="0"/>
                  </a:lnTo>
                  <a:lnTo>
                    <a:pt x="1808734" y="0"/>
                  </a:lnTo>
                  <a:lnTo>
                    <a:pt x="1853594" y="9050"/>
                  </a:lnTo>
                  <a:lnTo>
                    <a:pt x="1890252" y="33734"/>
                  </a:lnTo>
                  <a:lnTo>
                    <a:pt x="1914979" y="70348"/>
                  </a:lnTo>
                  <a:lnTo>
                    <a:pt x="1924050" y="115188"/>
                  </a:lnTo>
                  <a:lnTo>
                    <a:pt x="1924050" y="1037209"/>
                  </a:lnTo>
                  <a:lnTo>
                    <a:pt x="1914979" y="1082069"/>
                  </a:lnTo>
                  <a:lnTo>
                    <a:pt x="1890252" y="1118727"/>
                  </a:lnTo>
                  <a:lnTo>
                    <a:pt x="1853594" y="1143454"/>
                  </a:lnTo>
                  <a:lnTo>
                    <a:pt x="1808734" y="1152525"/>
                  </a:lnTo>
                  <a:lnTo>
                    <a:pt x="115188" y="1152525"/>
                  </a:lnTo>
                  <a:lnTo>
                    <a:pt x="70348" y="1143454"/>
                  </a:lnTo>
                  <a:lnTo>
                    <a:pt x="33734" y="1118727"/>
                  </a:lnTo>
                  <a:lnTo>
                    <a:pt x="9050" y="1082069"/>
                  </a:lnTo>
                  <a:lnTo>
                    <a:pt x="0" y="1037209"/>
                  </a:lnTo>
                  <a:lnTo>
                    <a:pt x="0" y="115188"/>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363" name="Google Shape;363;p27"/>
          <p:cNvSpPr txBox="1"/>
          <p:nvPr/>
        </p:nvSpPr>
        <p:spPr>
          <a:xfrm>
            <a:off x="3974846" y="3300730"/>
            <a:ext cx="972185" cy="612140"/>
          </a:xfrm>
          <a:prstGeom prst="rect">
            <a:avLst/>
          </a:prstGeom>
          <a:noFill/>
          <a:ln>
            <a:noFill/>
          </a:ln>
        </p:spPr>
        <p:txBody>
          <a:bodyPr anchorCtr="0" anchor="t" bIns="0" lIns="0" spcFirstLastPara="1" rIns="0" wrap="square" tIns="16500">
            <a:spAutoFit/>
          </a:bodyPr>
          <a:lstStyle/>
          <a:p>
            <a:pPr indent="0" lvl="0" marL="56514" rtl="0" algn="ctr">
              <a:lnSpc>
                <a:spcPct val="114500"/>
              </a:lnSpc>
              <a:spcBef>
                <a:spcPts val="0"/>
              </a:spcBef>
              <a:spcAft>
                <a:spcPts val="0"/>
              </a:spcAft>
              <a:buNone/>
            </a:pPr>
            <a:r>
              <a:rPr lang="en-US" sz="2000">
                <a:solidFill>
                  <a:srgbClr val="FFFFFF"/>
                </a:solidFill>
                <a:latin typeface="Calibri"/>
                <a:ea typeface="Calibri"/>
                <a:cs typeface="Calibri"/>
                <a:sym typeface="Calibri"/>
              </a:rPr>
              <a:t>Model</a:t>
            </a:r>
            <a:endParaRPr sz="2000">
              <a:latin typeface="Calibri"/>
              <a:ea typeface="Calibri"/>
              <a:cs typeface="Calibri"/>
              <a:sym typeface="Calibri"/>
            </a:endParaRPr>
          </a:p>
          <a:p>
            <a:pPr indent="0" lvl="0" marL="0" rtl="0" algn="ctr">
              <a:lnSpc>
                <a:spcPct val="114500"/>
              </a:lnSpc>
              <a:spcBef>
                <a:spcPts val="0"/>
              </a:spcBef>
              <a:spcAft>
                <a:spcPts val="0"/>
              </a:spcAft>
              <a:buNone/>
            </a:pPr>
            <a:r>
              <a:rPr lang="en-US" sz="2000">
                <a:solidFill>
                  <a:srgbClr val="FFFFFF"/>
                </a:solidFill>
                <a:latin typeface="Calibri"/>
                <a:ea typeface="Calibri"/>
                <a:cs typeface="Calibri"/>
                <a:sym typeface="Calibri"/>
              </a:rPr>
              <a:t>Selection</a:t>
            </a:r>
            <a:endParaRPr sz="2000">
              <a:latin typeface="Calibri"/>
              <a:ea typeface="Calibri"/>
              <a:cs typeface="Calibri"/>
              <a:sym typeface="Calibri"/>
            </a:endParaRPr>
          </a:p>
        </p:txBody>
      </p:sp>
      <p:grpSp>
        <p:nvGrpSpPr>
          <p:cNvPr id="364" name="Google Shape;364;p27"/>
          <p:cNvGrpSpPr/>
          <p:nvPr/>
        </p:nvGrpSpPr>
        <p:grpSpPr>
          <a:xfrm>
            <a:off x="3529076" y="4510151"/>
            <a:ext cx="2947924" cy="1152525"/>
            <a:chOff x="3529076" y="4510151"/>
            <a:chExt cx="2947924" cy="1152525"/>
          </a:xfrm>
        </p:grpSpPr>
        <p:sp>
          <p:nvSpPr>
            <p:cNvPr id="365" name="Google Shape;365;p27"/>
            <p:cNvSpPr/>
            <p:nvPr/>
          </p:nvSpPr>
          <p:spPr>
            <a:xfrm>
              <a:off x="3914775" y="4705350"/>
              <a:ext cx="2562225" cy="171450"/>
            </a:xfrm>
            <a:custGeom>
              <a:rect b="b" l="l" r="r" t="t"/>
              <a:pathLst>
                <a:path extrusionOk="0" h="171450" w="2562225">
                  <a:moveTo>
                    <a:pt x="2562225" y="0"/>
                  </a:moveTo>
                  <a:lnTo>
                    <a:pt x="0" y="0"/>
                  </a:lnTo>
                  <a:lnTo>
                    <a:pt x="0" y="171450"/>
                  </a:lnTo>
                  <a:lnTo>
                    <a:pt x="2562225" y="171450"/>
                  </a:lnTo>
                  <a:lnTo>
                    <a:pt x="2562225" y="0"/>
                  </a:lnTo>
                  <a:close/>
                </a:path>
              </a:pathLst>
            </a:custGeom>
            <a:solidFill>
              <a:srgbClr val="6E8AC8"/>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66" name="Google Shape;366;p27"/>
            <p:cNvSpPr/>
            <p:nvPr/>
          </p:nvSpPr>
          <p:spPr>
            <a:xfrm>
              <a:off x="3529076" y="4510151"/>
              <a:ext cx="1924050" cy="1152525"/>
            </a:xfrm>
            <a:custGeom>
              <a:rect b="b" l="l" r="r" t="t"/>
              <a:pathLst>
                <a:path extrusionOk="0" h="1152525" w="1924050">
                  <a:moveTo>
                    <a:pt x="1808734" y="0"/>
                  </a:moveTo>
                  <a:lnTo>
                    <a:pt x="115188" y="0"/>
                  </a:lnTo>
                  <a:lnTo>
                    <a:pt x="70348" y="9050"/>
                  </a:lnTo>
                  <a:lnTo>
                    <a:pt x="33734" y="33734"/>
                  </a:lnTo>
                  <a:lnTo>
                    <a:pt x="9050" y="70348"/>
                  </a:lnTo>
                  <a:lnTo>
                    <a:pt x="0" y="115188"/>
                  </a:lnTo>
                  <a:lnTo>
                    <a:pt x="0" y="1037209"/>
                  </a:lnTo>
                  <a:lnTo>
                    <a:pt x="9050" y="1082070"/>
                  </a:lnTo>
                  <a:lnTo>
                    <a:pt x="33734" y="1118704"/>
                  </a:lnTo>
                  <a:lnTo>
                    <a:pt x="70348" y="1143404"/>
                  </a:lnTo>
                  <a:lnTo>
                    <a:pt x="115188" y="1152461"/>
                  </a:lnTo>
                  <a:lnTo>
                    <a:pt x="1808734" y="1152461"/>
                  </a:lnTo>
                  <a:lnTo>
                    <a:pt x="1853594" y="1143404"/>
                  </a:lnTo>
                  <a:lnTo>
                    <a:pt x="1890252" y="1118704"/>
                  </a:lnTo>
                  <a:lnTo>
                    <a:pt x="1914979" y="1082070"/>
                  </a:lnTo>
                  <a:lnTo>
                    <a:pt x="1924050" y="1037209"/>
                  </a:lnTo>
                  <a:lnTo>
                    <a:pt x="1924050" y="115188"/>
                  </a:lnTo>
                  <a:lnTo>
                    <a:pt x="1914979" y="70348"/>
                  </a:lnTo>
                  <a:lnTo>
                    <a:pt x="1890252" y="33734"/>
                  </a:lnTo>
                  <a:lnTo>
                    <a:pt x="1853594" y="9050"/>
                  </a:lnTo>
                  <a:lnTo>
                    <a:pt x="1808734" y="0"/>
                  </a:lnTo>
                  <a:close/>
                </a:path>
              </a:pathLst>
            </a:custGeom>
            <a:solidFill>
              <a:srgbClr val="5F80C5"/>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67" name="Google Shape;367;p27"/>
            <p:cNvSpPr/>
            <p:nvPr/>
          </p:nvSpPr>
          <p:spPr>
            <a:xfrm>
              <a:off x="3529076" y="4510151"/>
              <a:ext cx="1924050" cy="1152525"/>
            </a:xfrm>
            <a:custGeom>
              <a:rect b="b" l="l" r="r" t="t"/>
              <a:pathLst>
                <a:path extrusionOk="0" h="1152525" w="1924050">
                  <a:moveTo>
                    <a:pt x="0" y="115188"/>
                  </a:moveTo>
                  <a:lnTo>
                    <a:pt x="9050" y="70348"/>
                  </a:lnTo>
                  <a:lnTo>
                    <a:pt x="33734" y="33734"/>
                  </a:lnTo>
                  <a:lnTo>
                    <a:pt x="70348" y="9050"/>
                  </a:lnTo>
                  <a:lnTo>
                    <a:pt x="115188" y="0"/>
                  </a:lnTo>
                  <a:lnTo>
                    <a:pt x="1808734" y="0"/>
                  </a:lnTo>
                  <a:lnTo>
                    <a:pt x="1853594" y="9050"/>
                  </a:lnTo>
                  <a:lnTo>
                    <a:pt x="1890252" y="33734"/>
                  </a:lnTo>
                  <a:lnTo>
                    <a:pt x="1914979" y="70348"/>
                  </a:lnTo>
                  <a:lnTo>
                    <a:pt x="1924050" y="115188"/>
                  </a:lnTo>
                  <a:lnTo>
                    <a:pt x="1924050" y="1037209"/>
                  </a:lnTo>
                  <a:lnTo>
                    <a:pt x="1914979" y="1082070"/>
                  </a:lnTo>
                  <a:lnTo>
                    <a:pt x="1890252" y="1118704"/>
                  </a:lnTo>
                  <a:lnTo>
                    <a:pt x="1853594" y="1143404"/>
                  </a:lnTo>
                  <a:lnTo>
                    <a:pt x="1808734" y="1152461"/>
                  </a:lnTo>
                  <a:lnTo>
                    <a:pt x="115188" y="1152461"/>
                  </a:lnTo>
                  <a:lnTo>
                    <a:pt x="70348" y="1143404"/>
                  </a:lnTo>
                  <a:lnTo>
                    <a:pt x="33734" y="1118704"/>
                  </a:lnTo>
                  <a:lnTo>
                    <a:pt x="9050" y="1082070"/>
                  </a:lnTo>
                  <a:lnTo>
                    <a:pt x="0" y="1037209"/>
                  </a:lnTo>
                  <a:lnTo>
                    <a:pt x="0" y="115188"/>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368" name="Google Shape;368;p27"/>
          <p:cNvSpPr txBox="1"/>
          <p:nvPr/>
        </p:nvSpPr>
        <p:spPr>
          <a:xfrm>
            <a:off x="3622675" y="4749800"/>
            <a:ext cx="1735455" cy="612140"/>
          </a:xfrm>
          <a:prstGeom prst="rect">
            <a:avLst/>
          </a:prstGeom>
          <a:noFill/>
          <a:ln>
            <a:noFill/>
          </a:ln>
        </p:spPr>
        <p:txBody>
          <a:bodyPr anchorCtr="0" anchor="t" bIns="0" lIns="0" spcFirstLastPara="1" rIns="0" wrap="square" tIns="16500">
            <a:spAutoFit/>
          </a:bodyPr>
          <a:lstStyle/>
          <a:p>
            <a:pPr indent="0" lvl="0" marL="0" rtl="0" algn="ctr">
              <a:lnSpc>
                <a:spcPct val="114500"/>
              </a:lnSpc>
              <a:spcBef>
                <a:spcPts val="0"/>
              </a:spcBef>
              <a:spcAft>
                <a:spcPts val="0"/>
              </a:spcAft>
              <a:buNone/>
            </a:pPr>
            <a:r>
              <a:rPr lang="en-US" sz="2000">
                <a:solidFill>
                  <a:srgbClr val="FFFFFF"/>
                </a:solidFill>
                <a:latin typeface="Calibri"/>
                <a:ea typeface="Calibri"/>
                <a:cs typeface="Calibri"/>
                <a:sym typeface="Calibri"/>
              </a:rPr>
              <a:t>Hyperparameter</a:t>
            </a:r>
            <a:endParaRPr sz="2000">
              <a:latin typeface="Calibri"/>
              <a:ea typeface="Calibri"/>
              <a:cs typeface="Calibri"/>
              <a:sym typeface="Calibri"/>
            </a:endParaRPr>
          </a:p>
          <a:p>
            <a:pPr indent="0" lvl="0" marL="4445" rtl="0" algn="ctr">
              <a:lnSpc>
                <a:spcPct val="114500"/>
              </a:lnSpc>
              <a:spcBef>
                <a:spcPts val="0"/>
              </a:spcBef>
              <a:spcAft>
                <a:spcPts val="0"/>
              </a:spcAft>
              <a:buNone/>
            </a:pPr>
            <a:r>
              <a:rPr lang="en-US" sz="2000">
                <a:solidFill>
                  <a:srgbClr val="FFFFFF"/>
                </a:solidFill>
                <a:latin typeface="Calibri"/>
                <a:ea typeface="Calibri"/>
                <a:cs typeface="Calibri"/>
                <a:sym typeface="Calibri"/>
              </a:rPr>
              <a:t>Tuning</a:t>
            </a:r>
            <a:endParaRPr sz="2000">
              <a:latin typeface="Calibri"/>
              <a:ea typeface="Calibri"/>
              <a:cs typeface="Calibri"/>
              <a:sym typeface="Calibri"/>
            </a:endParaRPr>
          </a:p>
        </p:txBody>
      </p:sp>
      <p:grpSp>
        <p:nvGrpSpPr>
          <p:cNvPr id="369" name="Google Shape;369;p27"/>
          <p:cNvGrpSpPr/>
          <p:nvPr/>
        </p:nvGrpSpPr>
        <p:grpSpPr>
          <a:xfrm>
            <a:off x="6091301" y="3352800"/>
            <a:ext cx="1933575" cy="2309875"/>
            <a:chOff x="6091301" y="3352800"/>
            <a:chExt cx="1933575" cy="2309875"/>
          </a:xfrm>
        </p:grpSpPr>
        <p:sp>
          <p:nvSpPr>
            <p:cNvPr id="370" name="Google Shape;370;p27"/>
            <p:cNvSpPr/>
            <p:nvPr/>
          </p:nvSpPr>
          <p:spPr>
            <a:xfrm>
              <a:off x="6391275" y="3352800"/>
              <a:ext cx="171450" cy="1428750"/>
            </a:xfrm>
            <a:custGeom>
              <a:rect b="b" l="l" r="r" t="t"/>
              <a:pathLst>
                <a:path extrusionOk="0" h="1428750" w="171450">
                  <a:moveTo>
                    <a:pt x="171450" y="0"/>
                  </a:moveTo>
                  <a:lnTo>
                    <a:pt x="0" y="0"/>
                  </a:lnTo>
                  <a:lnTo>
                    <a:pt x="0" y="1428750"/>
                  </a:lnTo>
                  <a:lnTo>
                    <a:pt x="171450" y="1428750"/>
                  </a:lnTo>
                  <a:lnTo>
                    <a:pt x="171450" y="0"/>
                  </a:lnTo>
                  <a:close/>
                </a:path>
              </a:pathLst>
            </a:custGeom>
            <a:solidFill>
              <a:srgbClr val="869CD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71" name="Google Shape;371;p27"/>
            <p:cNvSpPr/>
            <p:nvPr/>
          </p:nvSpPr>
          <p:spPr>
            <a:xfrm>
              <a:off x="6091301" y="4510150"/>
              <a:ext cx="1933575" cy="1152525"/>
            </a:xfrm>
            <a:custGeom>
              <a:rect b="b" l="l" r="r" t="t"/>
              <a:pathLst>
                <a:path extrusionOk="0" h="1152525" w="1933575">
                  <a:moveTo>
                    <a:pt x="1818258" y="0"/>
                  </a:moveTo>
                  <a:lnTo>
                    <a:pt x="115188" y="0"/>
                  </a:lnTo>
                  <a:lnTo>
                    <a:pt x="70348" y="9050"/>
                  </a:lnTo>
                  <a:lnTo>
                    <a:pt x="33734" y="33734"/>
                  </a:lnTo>
                  <a:lnTo>
                    <a:pt x="9050" y="70348"/>
                  </a:lnTo>
                  <a:lnTo>
                    <a:pt x="0" y="115188"/>
                  </a:lnTo>
                  <a:lnTo>
                    <a:pt x="0" y="1037209"/>
                  </a:lnTo>
                  <a:lnTo>
                    <a:pt x="9050" y="1082070"/>
                  </a:lnTo>
                  <a:lnTo>
                    <a:pt x="33734" y="1118704"/>
                  </a:lnTo>
                  <a:lnTo>
                    <a:pt x="70348" y="1143404"/>
                  </a:lnTo>
                  <a:lnTo>
                    <a:pt x="115188" y="1152461"/>
                  </a:lnTo>
                  <a:lnTo>
                    <a:pt x="1818258" y="1152461"/>
                  </a:lnTo>
                  <a:lnTo>
                    <a:pt x="1863119" y="1143404"/>
                  </a:lnTo>
                  <a:lnTo>
                    <a:pt x="1899777" y="1118704"/>
                  </a:lnTo>
                  <a:lnTo>
                    <a:pt x="1924504" y="1082070"/>
                  </a:lnTo>
                  <a:lnTo>
                    <a:pt x="1933575" y="1037209"/>
                  </a:lnTo>
                  <a:lnTo>
                    <a:pt x="1933575" y="115188"/>
                  </a:lnTo>
                  <a:lnTo>
                    <a:pt x="1924504" y="70348"/>
                  </a:lnTo>
                  <a:lnTo>
                    <a:pt x="1899777" y="33734"/>
                  </a:lnTo>
                  <a:lnTo>
                    <a:pt x="1863119" y="9050"/>
                  </a:lnTo>
                  <a:lnTo>
                    <a:pt x="1818258" y="0"/>
                  </a:lnTo>
                  <a:close/>
                </a:path>
              </a:pathLst>
            </a:custGeom>
            <a:solidFill>
              <a:srgbClr val="758FCA"/>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72" name="Google Shape;372;p27"/>
            <p:cNvSpPr/>
            <p:nvPr/>
          </p:nvSpPr>
          <p:spPr>
            <a:xfrm>
              <a:off x="6091301" y="4510150"/>
              <a:ext cx="1933575" cy="1152525"/>
            </a:xfrm>
            <a:custGeom>
              <a:rect b="b" l="l" r="r" t="t"/>
              <a:pathLst>
                <a:path extrusionOk="0" h="1152525" w="1933575">
                  <a:moveTo>
                    <a:pt x="0" y="115188"/>
                  </a:moveTo>
                  <a:lnTo>
                    <a:pt x="9050" y="70348"/>
                  </a:lnTo>
                  <a:lnTo>
                    <a:pt x="33734" y="33734"/>
                  </a:lnTo>
                  <a:lnTo>
                    <a:pt x="70348" y="9050"/>
                  </a:lnTo>
                  <a:lnTo>
                    <a:pt x="115188" y="0"/>
                  </a:lnTo>
                  <a:lnTo>
                    <a:pt x="1818258" y="0"/>
                  </a:lnTo>
                  <a:lnTo>
                    <a:pt x="1863119" y="9050"/>
                  </a:lnTo>
                  <a:lnTo>
                    <a:pt x="1899777" y="33734"/>
                  </a:lnTo>
                  <a:lnTo>
                    <a:pt x="1924504" y="70348"/>
                  </a:lnTo>
                  <a:lnTo>
                    <a:pt x="1933575" y="115188"/>
                  </a:lnTo>
                  <a:lnTo>
                    <a:pt x="1933575" y="1037209"/>
                  </a:lnTo>
                  <a:lnTo>
                    <a:pt x="1924504" y="1082070"/>
                  </a:lnTo>
                  <a:lnTo>
                    <a:pt x="1899777" y="1118704"/>
                  </a:lnTo>
                  <a:lnTo>
                    <a:pt x="1863119" y="1143404"/>
                  </a:lnTo>
                  <a:lnTo>
                    <a:pt x="1818258" y="1152461"/>
                  </a:lnTo>
                  <a:lnTo>
                    <a:pt x="115188" y="1152461"/>
                  </a:lnTo>
                  <a:lnTo>
                    <a:pt x="70348" y="1143404"/>
                  </a:lnTo>
                  <a:lnTo>
                    <a:pt x="33734" y="1118704"/>
                  </a:lnTo>
                  <a:lnTo>
                    <a:pt x="9050" y="1082070"/>
                  </a:lnTo>
                  <a:lnTo>
                    <a:pt x="0" y="1037209"/>
                  </a:lnTo>
                  <a:lnTo>
                    <a:pt x="0" y="115188"/>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373" name="Google Shape;373;p27"/>
          <p:cNvSpPr txBox="1"/>
          <p:nvPr/>
        </p:nvSpPr>
        <p:spPr>
          <a:xfrm>
            <a:off x="6479540" y="4749800"/>
            <a:ext cx="1105535" cy="612140"/>
          </a:xfrm>
          <a:prstGeom prst="rect">
            <a:avLst/>
          </a:prstGeom>
          <a:noFill/>
          <a:ln>
            <a:noFill/>
          </a:ln>
        </p:spPr>
        <p:txBody>
          <a:bodyPr anchorCtr="0" anchor="t" bIns="0" lIns="0" spcFirstLastPara="1" rIns="0" wrap="square" tIns="16500">
            <a:spAutoFit/>
          </a:bodyPr>
          <a:lstStyle/>
          <a:p>
            <a:pPr indent="0" lvl="0" marL="50800" rtl="0" algn="ctr">
              <a:lnSpc>
                <a:spcPct val="114500"/>
              </a:lnSpc>
              <a:spcBef>
                <a:spcPts val="0"/>
              </a:spcBef>
              <a:spcAft>
                <a:spcPts val="0"/>
              </a:spcAft>
              <a:buNone/>
            </a:pPr>
            <a:r>
              <a:rPr lang="en-US" sz="2000">
                <a:solidFill>
                  <a:srgbClr val="FFFFFF"/>
                </a:solidFill>
                <a:latin typeface="Calibri"/>
                <a:ea typeface="Calibri"/>
                <a:cs typeface="Calibri"/>
                <a:sym typeface="Calibri"/>
              </a:rPr>
              <a:t>Model</a:t>
            </a:r>
            <a:endParaRPr sz="2000">
              <a:latin typeface="Calibri"/>
              <a:ea typeface="Calibri"/>
              <a:cs typeface="Calibri"/>
              <a:sym typeface="Calibri"/>
            </a:endParaRPr>
          </a:p>
          <a:p>
            <a:pPr indent="0" lvl="0" marL="0" rtl="0" algn="ctr">
              <a:lnSpc>
                <a:spcPct val="114500"/>
              </a:lnSpc>
              <a:spcBef>
                <a:spcPts val="0"/>
              </a:spcBef>
              <a:spcAft>
                <a:spcPts val="0"/>
              </a:spcAft>
              <a:buNone/>
            </a:pPr>
            <a:r>
              <a:rPr lang="en-US" sz="2000">
                <a:solidFill>
                  <a:srgbClr val="FFFFFF"/>
                </a:solidFill>
                <a:latin typeface="Calibri"/>
                <a:ea typeface="Calibri"/>
                <a:cs typeface="Calibri"/>
                <a:sym typeface="Calibri"/>
              </a:rPr>
              <a:t>Evaluation</a:t>
            </a:r>
            <a:endParaRPr sz="2000">
              <a:latin typeface="Calibri"/>
              <a:ea typeface="Calibri"/>
              <a:cs typeface="Calibri"/>
              <a:sym typeface="Calibri"/>
            </a:endParaRPr>
          </a:p>
        </p:txBody>
      </p:sp>
      <p:grpSp>
        <p:nvGrpSpPr>
          <p:cNvPr id="374" name="Google Shape;374;p27"/>
          <p:cNvGrpSpPr/>
          <p:nvPr/>
        </p:nvGrpSpPr>
        <p:grpSpPr>
          <a:xfrm>
            <a:off x="6091301" y="1905000"/>
            <a:ext cx="1933575" cy="2309875"/>
            <a:chOff x="6091301" y="1905000"/>
            <a:chExt cx="1933575" cy="2309875"/>
          </a:xfrm>
        </p:grpSpPr>
        <p:sp>
          <p:nvSpPr>
            <p:cNvPr id="375" name="Google Shape;375;p27"/>
            <p:cNvSpPr/>
            <p:nvPr/>
          </p:nvSpPr>
          <p:spPr>
            <a:xfrm>
              <a:off x="6391275" y="1905000"/>
              <a:ext cx="171450" cy="1428750"/>
            </a:xfrm>
            <a:custGeom>
              <a:rect b="b" l="l" r="r" t="t"/>
              <a:pathLst>
                <a:path extrusionOk="0" h="1428750" w="171450">
                  <a:moveTo>
                    <a:pt x="171450" y="0"/>
                  </a:moveTo>
                  <a:lnTo>
                    <a:pt x="0" y="0"/>
                  </a:lnTo>
                  <a:lnTo>
                    <a:pt x="0" y="1428750"/>
                  </a:lnTo>
                  <a:lnTo>
                    <a:pt x="171450" y="1428750"/>
                  </a:lnTo>
                  <a:lnTo>
                    <a:pt x="171450" y="0"/>
                  </a:lnTo>
                  <a:close/>
                </a:path>
              </a:pathLst>
            </a:custGeom>
            <a:solidFill>
              <a:srgbClr val="9EACD7"/>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76" name="Google Shape;376;p27"/>
            <p:cNvSpPr/>
            <p:nvPr/>
          </p:nvSpPr>
          <p:spPr>
            <a:xfrm>
              <a:off x="6091301" y="3062350"/>
              <a:ext cx="1933575" cy="1152525"/>
            </a:xfrm>
            <a:custGeom>
              <a:rect b="b" l="l" r="r" t="t"/>
              <a:pathLst>
                <a:path extrusionOk="0" h="1152525" w="1933575">
                  <a:moveTo>
                    <a:pt x="1818258" y="0"/>
                  </a:moveTo>
                  <a:lnTo>
                    <a:pt x="115188" y="0"/>
                  </a:lnTo>
                  <a:lnTo>
                    <a:pt x="70348" y="9050"/>
                  </a:lnTo>
                  <a:lnTo>
                    <a:pt x="33734" y="33734"/>
                  </a:lnTo>
                  <a:lnTo>
                    <a:pt x="9050" y="70348"/>
                  </a:lnTo>
                  <a:lnTo>
                    <a:pt x="0" y="115188"/>
                  </a:lnTo>
                  <a:lnTo>
                    <a:pt x="0" y="1037209"/>
                  </a:lnTo>
                  <a:lnTo>
                    <a:pt x="9050" y="1082069"/>
                  </a:lnTo>
                  <a:lnTo>
                    <a:pt x="33734" y="1118727"/>
                  </a:lnTo>
                  <a:lnTo>
                    <a:pt x="70348" y="1143454"/>
                  </a:lnTo>
                  <a:lnTo>
                    <a:pt x="115188" y="1152525"/>
                  </a:lnTo>
                  <a:lnTo>
                    <a:pt x="1818258" y="1152525"/>
                  </a:lnTo>
                  <a:lnTo>
                    <a:pt x="1863119" y="1143454"/>
                  </a:lnTo>
                  <a:lnTo>
                    <a:pt x="1899777" y="1118727"/>
                  </a:lnTo>
                  <a:lnTo>
                    <a:pt x="1924504" y="1082069"/>
                  </a:lnTo>
                  <a:lnTo>
                    <a:pt x="1933575" y="1037209"/>
                  </a:lnTo>
                  <a:lnTo>
                    <a:pt x="1933575" y="115188"/>
                  </a:lnTo>
                  <a:lnTo>
                    <a:pt x="1924504" y="70348"/>
                  </a:lnTo>
                  <a:lnTo>
                    <a:pt x="1899777" y="33734"/>
                  </a:lnTo>
                  <a:lnTo>
                    <a:pt x="1863119" y="9050"/>
                  </a:lnTo>
                  <a:lnTo>
                    <a:pt x="1818258" y="0"/>
                  </a:lnTo>
                  <a:close/>
                </a:path>
              </a:pathLst>
            </a:custGeom>
            <a:solidFill>
              <a:srgbClr val="889ED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77" name="Google Shape;377;p27"/>
            <p:cNvSpPr/>
            <p:nvPr/>
          </p:nvSpPr>
          <p:spPr>
            <a:xfrm>
              <a:off x="6091301" y="3062350"/>
              <a:ext cx="1933575" cy="1152525"/>
            </a:xfrm>
            <a:custGeom>
              <a:rect b="b" l="l" r="r" t="t"/>
              <a:pathLst>
                <a:path extrusionOk="0" h="1152525" w="1933575">
                  <a:moveTo>
                    <a:pt x="0" y="115188"/>
                  </a:moveTo>
                  <a:lnTo>
                    <a:pt x="9050" y="70348"/>
                  </a:lnTo>
                  <a:lnTo>
                    <a:pt x="33734" y="33734"/>
                  </a:lnTo>
                  <a:lnTo>
                    <a:pt x="70348" y="9050"/>
                  </a:lnTo>
                  <a:lnTo>
                    <a:pt x="115188" y="0"/>
                  </a:lnTo>
                  <a:lnTo>
                    <a:pt x="1818258" y="0"/>
                  </a:lnTo>
                  <a:lnTo>
                    <a:pt x="1863119" y="9050"/>
                  </a:lnTo>
                  <a:lnTo>
                    <a:pt x="1899777" y="33734"/>
                  </a:lnTo>
                  <a:lnTo>
                    <a:pt x="1924504" y="70348"/>
                  </a:lnTo>
                  <a:lnTo>
                    <a:pt x="1933575" y="115188"/>
                  </a:lnTo>
                  <a:lnTo>
                    <a:pt x="1933575" y="1037209"/>
                  </a:lnTo>
                  <a:lnTo>
                    <a:pt x="1924504" y="1082069"/>
                  </a:lnTo>
                  <a:lnTo>
                    <a:pt x="1899777" y="1118727"/>
                  </a:lnTo>
                  <a:lnTo>
                    <a:pt x="1863119" y="1143454"/>
                  </a:lnTo>
                  <a:lnTo>
                    <a:pt x="1818258" y="1152525"/>
                  </a:lnTo>
                  <a:lnTo>
                    <a:pt x="115188" y="1152525"/>
                  </a:lnTo>
                  <a:lnTo>
                    <a:pt x="70348" y="1143454"/>
                  </a:lnTo>
                  <a:lnTo>
                    <a:pt x="33734" y="1118727"/>
                  </a:lnTo>
                  <a:lnTo>
                    <a:pt x="9050" y="1082069"/>
                  </a:lnTo>
                  <a:lnTo>
                    <a:pt x="0" y="1037209"/>
                  </a:lnTo>
                  <a:lnTo>
                    <a:pt x="0" y="115188"/>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378" name="Google Shape;378;p27"/>
          <p:cNvSpPr txBox="1"/>
          <p:nvPr/>
        </p:nvSpPr>
        <p:spPr>
          <a:xfrm>
            <a:off x="6343650" y="3300730"/>
            <a:ext cx="1426210" cy="612140"/>
          </a:xfrm>
          <a:prstGeom prst="rect">
            <a:avLst/>
          </a:prstGeom>
          <a:noFill/>
          <a:ln>
            <a:noFill/>
          </a:ln>
        </p:spPr>
        <p:txBody>
          <a:bodyPr anchorCtr="0" anchor="t" bIns="0" lIns="0" spcFirstLastPara="1" rIns="0" wrap="square" tIns="16500">
            <a:spAutoFit/>
          </a:bodyPr>
          <a:lstStyle/>
          <a:p>
            <a:pPr indent="0" lvl="0" marL="0" rtl="0" algn="ctr">
              <a:lnSpc>
                <a:spcPct val="114500"/>
              </a:lnSpc>
              <a:spcBef>
                <a:spcPts val="0"/>
              </a:spcBef>
              <a:spcAft>
                <a:spcPts val="0"/>
              </a:spcAft>
              <a:buNone/>
            </a:pPr>
            <a:r>
              <a:rPr lang="en-US" sz="2000">
                <a:solidFill>
                  <a:srgbClr val="FFFFFF"/>
                </a:solidFill>
                <a:latin typeface="Calibri"/>
                <a:ea typeface="Calibri"/>
                <a:cs typeface="Calibri"/>
                <a:sym typeface="Calibri"/>
              </a:rPr>
              <a:t>Improvement</a:t>
            </a:r>
            <a:endParaRPr sz="2000">
              <a:latin typeface="Calibri"/>
              <a:ea typeface="Calibri"/>
              <a:cs typeface="Calibri"/>
              <a:sym typeface="Calibri"/>
            </a:endParaRPr>
          </a:p>
          <a:p>
            <a:pPr indent="0" lvl="0" marL="2540" rtl="0" algn="ctr">
              <a:lnSpc>
                <a:spcPct val="114500"/>
              </a:lnSpc>
              <a:spcBef>
                <a:spcPts val="0"/>
              </a:spcBef>
              <a:spcAft>
                <a:spcPts val="0"/>
              </a:spcAft>
              <a:buNone/>
            </a:pPr>
            <a:r>
              <a:rPr lang="en-US" sz="2000">
                <a:solidFill>
                  <a:srgbClr val="FFFFFF"/>
                </a:solidFill>
                <a:latin typeface="Calibri"/>
                <a:ea typeface="Calibri"/>
                <a:cs typeface="Calibri"/>
                <a:sym typeface="Calibri"/>
              </a:rPr>
              <a:t>Iterations</a:t>
            </a:r>
            <a:endParaRPr sz="2000">
              <a:latin typeface="Calibri"/>
              <a:ea typeface="Calibri"/>
              <a:cs typeface="Calibri"/>
              <a:sym typeface="Calibri"/>
            </a:endParaRPr>
          </a:p>
        </p:txBody>
      </p:sp>
      <p:grpSp>
        <p:nvGrpSpPr>
          <p:cNvPr id="379" name="Google Shape;379;p27"/>
          <p:cNvGrpSpPr/>
          <p:nvPr/>
        </p:nvGrpSpPr>
        <p:grpSpPr>
          <a:xfrm>
            <a:off x="6091301" y="1614550"/>
            <a:ext cx="1933575" cy="1162050"/>
            <a:chOff x="6091301" y="1614550"/>
            <a:chExt cx="1933575" cy="1162050"/>
          </a:xfrm>
        </p:grpSpPr>
        <p:sp>
          <p:nvSpPr>
            <p:cNvPr id="380" name="Google Shape;380;p27"/>
            <p:cNvSpPr/>
            <p:nvPr/>
          </p:nvSpPr>
          <p:spPr>
            <a:xfrm>
              <a:off x="6091301" y="1614550"/>
              <a:ext cx="1933575" cy="1162050"/>
            </a:xfrm>
            <a:custGeom>
              <a:rect b="b" l="l" r="r" t="t"/>
              <a:pathLst>
                <a:path extrusionOk="0" h="1162050" w="1933575">
                  <a:moveTo>
                    <a:pt x="1817370" y="0"/>
                  </a:moveTo>
                  <a:lnTo>
                    <a:pt x="116204" y="0"/>
                  </a:lnTo>
                  <a:lnTo>
                    <a:pt x="70937" y="9120"/>
                  </a:lnTo>
                  <a:lnTo>
                    <a:pt x="34004" y="34004"/>
                  </a:lnTo>
                  <a:lnTo>
                    <a:pt x="9120" y="70937"/>
                  </a:lnTo>
                  <a:lnTo>
                    <a:pt x="0" y="116204"/>
                  </a:lnTo>
                  <a:lnTo>
                    <a:pt x="0" y="1045845"/>
                  </a:lnTo>
                  <a:lnTo>
                    <a:pt x="9120" y="1091058"/>
                  </a:lnTo>
                  <a:lnTo>
                    <a:pt x="34004" y="1127998"/>
                  </a:lnTo>
                  <a:lnTo>
                    <a:pt x="70937" y="1152911"/>
                  </a:lnTo>
                  <a:lnTo>
                    <a:pt x="116204" y="1162050"/>
                  </a:lnTo>
                  <a:lnTo>
                    <a:pt x="1817370" y="1162050"/>
                  </a:lnTo>
                  <a:lnTo>
                    <a:pt x="1862583" y="1152911"/>
                  </a:lnTo>
                  <a:lnTo>
                    <a:pt x="1899523" y="1127998"/>
                  </a:lnTo>
                  <a:lnTo>
                    <a:pt x="1924436" y="1091058"/>
                  </a:lnTo>
                  <a:lnTo>
                    <a:pt x="1933575" y="1045845"/>
                  </a:lnTo>
                  <a:lnTo>
                    <a:pt x="1933575" y="116204"/>
                  </a:lnTo>
                  <a:lnTo>
                    <a:pt x="1924436" y="70937"/>
                  </a:lnTo>
                  <a:lnTo>
                    <a:pt x="1899523" y="34004"/>
                  </a:lnTo>
                  <a:lnTo>
                    <a:pt x="1862583" y="9120"/>
                  </a:lnTo>
                  <a:lnTo>
                    <a:pt x="1817370" y="0"/>
                  </a:lnTo>
                  <a:close/>
                </a:path>
              </a:pathLst>
            </a:custGeom>
            <a:solidFill>
              <a:srgbClr val="9EACD7"/>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81" name="Google Shape;381;p27"/>
            <p:cNvSpPr/>
            <p:nvPr/>
          </p:nvSpPr>
          <p:spPr>
            <a:xfrm>
              <a:off x="6091301" y="1614550"/>
              <a:ext cx="1933575" cy="1162050"/>
            </a:xfrm>
            <a:custGeom>
              <a:rect b="b" l="l" r="r" t="t"/>
              <a:pathLst>
                <a:path extrusionOk="0" h="1162050" w="1933575">
                  <a:moveTo>
                    <a:pt x="0" y="116204"/>
                  </a:moveTo>
                  <a:lnTo>
                    <a:pt x="9120" y="70937"/>
                  </a:lnTo>
                  <a:lnTo>
                    <a:pt x="34004" y="34004"/>
                  </a:lnTo>
                  <a:lnTo>
                    <a:pt x="70937" y="9120"/>
                  </a:lnTo>
                  <a:lnTo>
                    <a:pt x="116204" y="0"/>
                  </a:lnTo>
                  <a:lnTo>
                    <a:pt x="1817370" y="0"/>
                  </a:lnTo>
                  <a:lnTo>
                    <a:pt x="1862583" y="9120"/>
                  </a:lnTo>
                  <a:lnTo>
                    <a:pt x="1899523" y="34004"/>
                  </a:lnTo>
                  <a:lnTo>
                    <a:pt x="1924436" y="70937"/>
                  </a:lnTo>
                  <a:lnTo>
                    <a:pt x="1933575" y="116204"/>
                  </a:lnTo>
                  <a:lnTo>
                    <a:pt x="1933575" y="1045845"/>
                  </a:lnTo>
                  <a:lnTo>
                    <a:pt x="1924436" y="1091058"/>
                  </a:lnTo>
                  <a:lnTo>
                    <a:pt x="1899523" y="1127998"/>
                  </a:lnTo>
                  <a:lnTo>
                    <a:pt x="1862583" y="1152911"/>
                  </a:lnTo>
                  <a:lnTo>
                    <a:pt x="1817370" y="1162050"/>
                  </a:lnTo>
                  <a:lnTo>
                    <a:pt x="116204" y="1162050"/>
                  </a:lnTo>
                  <a:lnTo>
                    <a:pt x="70937" y="1152911"/>
                  </a:lnTo>
                  <a:lnTo>
                    <a:pt x="34004" y="1127998"/>
                  </a:lnTo>
                  <a:lnTo>
                    <a:pt x="9120" y="1091058"/>
                  </a:lnTo>
                  <a:lnTo>
                    <a:pt x="0" y="1045845"/>
                  </a:lnTo>
                  <a:lnTo>
                    <a:pt x="0" y="116204"/>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382" name="Google Shape;382;p27"/>
          <p:cNvSpPr txBox="1"/>
          <p:nvPr/>
        </p:nvSpPr>
        <p:spPr>
          <a:xfrm>
            <a:off x="6217665" y="1851977"/>
            <a:ext cx="1682750" cy="611505"/>
          </a:xfrm>
          <a:prstGeom prst="rect">
            <a:avLst/>
          </a:prstGeom>
          <a:noFill/>
          <a:ln>
            <a:noFill/>
          </a:ln>
        </p:spPr>
        <p:txBody>
          <a:bodyPr anchorCtr="0" anchor="t" bIns="0" lIns="0" spcFirstLastPara="1" rIns="0" wrap="square" tIns="48250">
            <a:spAutoFit/>
          </a:bodyPr>
          <a:lstStyle/>
          <a:p>
            <a:pPr indent="-492759" lvl="0" marL="504825" marR="5080" rtl="0" algn="l">
              <a:lnSpc>
                <a:spcPct val="109000"/>
              </a:lnSpc>
              <a:spcBef>
                <a:spcPts val="0"/>
              </a:spcBef>
              <a:spcAft>
                <a:spcPts val="0"/>
              </a:spcAft>
              <a:buNone/>
            </a:pPr>
            <a:r>
              <a:rPr lang="en-US" sz="2000">
                <a:solidFill>
                  <a:srgbClr val="FFFFFF"/>
                </a:solidFill>
                <a:latin typeface="Calibri"/>
                <a:ea typeface="Calibri"/>
                <a:cs typeface="Calibri"/>
                <a:sym typeface="Calibri"/>
              </a:rPr>
              <a:t>Best Performing Model</a:t>
            </a:r>
            <a:endParaRPr sz="2000">
              <a:latin typeface="Calibri"/>
              <a:ea typeface="Calibri"/>
              <a:cs typeface="Calibri"/>
              <a:sym typeface="Calibri"/>
            </a:endParaRPr>
          </a:p>
        </p:txBody>
      </p:sp>
      <p:sp>
        <p:nvSpPr>
          <p:cNvPr id="383" name="Google Shape;383;p27"/>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87" name="Shape 387"/>
        <p:cNvGrpSpPr/>
        <p:nvPr/>
      </p:nvGrpSpPr>
      <p:grpSpPr>
        <a:xfrm>
          <a:off x="0" y="0"/>
          <a:ext cx="0" cy="0"/>
          <a:chOff x="0" y="0"/>
          <a:chExt cx="0" cy="0"/>
        </a:xfrm>
      </p:grpSpPr>
      <p:grpSp>
        <p:nvGrpSpPr>
          <p:cNvPr id="388" name="Google Shape;388;p28"/>
          <p:cNvGrpSpPr/>
          <p:nvPr/>
        </p:nvGrpSpPr>
        <p:grpSpPr>
          <a:xfrm>
            <a:off x="533392" y="4200421"/>
            <a:ext cx="11272916" cy="2186131"/>
            <a:chOff x="533392" y="4200421"/>
            <a:chExt cx="11272916" cy="2186131"/>
          </a:xfrm>
        </p:grpSpPr>
        <p:pic>
          <p:nvPicPr>
            <p:cNvPr id="389" name="Google Shape;389;p28"/>
            <p:cNvPicPr preferRelativeResize="0"/>
            <p:nvPr/>
          </p:nvPicPr>
          <p:blipFill rotWithShape="1">
            <a:blip r:embed="rId3">
              <a:alphaModFix/>
            </a:blip>
            <a:srcRect b="0" l="0" r="0" t="0"/>
            <a:stretch/>
          </p:blipFill>
          <p:spPr>
            <a:xfrm>
              <a:off x="533392" y="4200421"/>
              <a:ext cx="11272916" cy="2186131"/>
            </a:xfrm>
            <a:prstGeom prst="rect">
              <a:avLst/>
            </a:prstGeom>
            <a:noFill/>
            <a:ln>
              <a:noFill/>
            </a:ln>
          </p:spPr>
        </p:pic>
        <p:sp>
          <p:nvSpPr>
            <p:cNvPr id="390" name="Google Shape;390;p28"/>
            <p:cNvSpPr/>
            <p:nvPr/>
          </p:nvSpPr>
          <p:spPr>
            <a:xfrm>
              <a:off x="557212" y="4224337"/>
              <a:ext cx="11172825" cy="2085975"/>
            </a:xfrm>
            <a:custGeom>
              <a:rect b="b" l="l" r="r" t="t"/>
              <a:pathLst>
                <a:path extrusionOk="0" h="2085975" w="11172825">
                  <a:moveTo>
                    <a:pt x="11172825" y="0"/>
                  </a:moveTo>
                  <a:lnTo>
                    <a:pt x="0" y="0"/>
                  </a:lnTo>
                  <a:lnTo>
                    <a:pt x="0" y="2085975"/>
                  </a:lnTo>
                  <a:lnTo>
                    <a:pt x="11172825" y="2085975"/>
                  </a:lnTo>
                  <a:lnTo>
                    <a:pt x="11172825" y="0"/>
                  </a:lnTo>
                  <a:close/>
                </a:path>
              </a:pathLst>
            </a:custGeom>
            <a:solidFill>
              <a:srgbClr val="FFFFFF"/>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91" name="Google Shape;391;p28"/>
            <p:cNvSpPr/>
            <p:nvPr/>
          </p:nvSpPr>
          <p:spPr>
            <a:xfrm>
              <a:off x="557212" y="4224337"/>
              <a:ext cx="11172825" cy="2085975"/>
            </a:xfrm>
            <a:custGeom>
              <a:rect b="b" l="l" r="r" t="t"/>
              <a:pathLst>
                <a:path extrusionOk="0" h="2085975" w="11172825">
                  <a:moveTo>
                    <a:pt x="0" y="2085975"/>
                  </a:moveTo>
                  <a:lnTo>
                    <a:pt x="11172825" y="2085975"/>
                  </a:lnTo>
                  <a:lnTo>
                    <a:pt x="11172825" y="0"/>
                  </a:lnTo>
                  <a:lnTo>
                    <a:pt x="0" y="0"/>
                  </a:lnTo>
                  <a:lnTo>
                    <a:pt x="0" y="2085975"/>
                  </a:lnTo>
                  <a:close/>
                </a:path>
              </a:pathLst>
            </a:custGeom>
            <a:noFill/>
            <a:ln cap="flat" cmpd="sng" w="12700">
              <a:solidFill>
                <a:srgbClr val="DEDEDE"/>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392" name="Google Shape;392;p28"/>
          <p:cNvSpPr txBox="1"/>
          <p:nvPr/>
        </p:nvSpPr>
        <p:spPr>
          <a:xfrm>
            <a:off x="917575" y="4999291"/>
            <a:ext cx="1039494" cy="44894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2750">
                <a:latin typeface="Calibri"/>
                <a:ea typeface="Calibri"/>
                <a:cs typeface="Calibri"/>
                <a:sym typeface="Calibri"/>
              </a:rPr>
              <a:t>Results</a:t>
            </a:r>
            <a:endParaRPr sz="2750">
              <a:latin typeface="Calibri"/>
              <a:ea typeface="Calibri"/>
              <a:cs typeface="Calibri"/>
              <a:sym typeface="Calibri"/>
            </a:endParaRPr>
          </a:p>
        </p:txBody>
      </p:sp>
      <p:grpSp>
        <p:nvGrpSpPr>
          <p:cNvPr id="393" name="Google Shape;393;p28"/>
          <p:cNvGrpSpPr/>
          <p:nvPr/>
        </p:nvGrpSpPr>
        <p:grpSpPr>
          <a:xfrm>
            <a:off x="152400" y="0"/>
            <a:ext cx="11906250" cy="5991225"/>
            <a:chOff x="152400" y="0"/>
            <a:chExt cx="11906250" cy="5991225"/>
          </a:xfrm>
        </p:grpSpPr>
        <p:pic>
          <p:nvPicPr>
            <p:cNvPr id="394" name="Google Shape;394;p28"/>
            <p:cNvPicPr preferRelativeResize="0"/>
            <p:nvPr/>
          </p:nvPicPr>
          <p:blipFill rotWithShape="1">
            <a:blip r:embed="rId4">
              <a:alphaModFix/>
            </a:blip>
            <a:srcRect b="0" l="0" r="0" t="0"/>
            <a:stretch/>
          </p:blipFill>
          <p:spPr>
            <a:xfrm>
              <a:off x="152400" y="0"/>
              <a:ext cx="5438775" cy="4533900"/>
            </a:xfrm>
            <a:prstGeom prst="rect">
              <a:avLst/>
            </a:prstGeom>
            <a:noFill/>
            <a:ln>
              <a:noFill/>
            </a:ln>
          </p:spPr>
        </p:pic>
        <p:pic>
          <p:nvPicPr>
            <p:cNvPr id="395" name="Google Shape;395;p28"/>
            <p:cNvPicPr preferRelativeResize="0"/>
            <p:nvPr/>
          </p:nvPicPr>
          <p:blipFill rotWithShape="1">
            <a:blip r:embed="rId5">
              <a:alphaModFix/>
            </a:blip>
            <a:srcRect b="0" l="0" r="0" t="0"/>
            <a:stretch/>
          </p:blipFill>
          <p:spPr>
            <a:xfrm>
              <a:off x="5600700" y="0"/>
              <a:ext cx="6457950" cy="4533900"/>
            </a:xfrm>
            <a:prstGeom prst="rect">
              <a:avLst/>
            </a:prstGeom>
            <a:noFill/>
            <a:ln>
              <a:noFill/>
            </a:ln>
          </p:spPr>
        </p:pic>
        <p:sp>
          <p:nvSpPr>
            <p:cNvPr id="396" name="Google Shape;396;p28"/>
            <p:cNvSpPr/>
            <p:nvPr/>
          </p:nvSpPr>
          <p:spPr>
            <a:xfrm>
              <a:off x="485775" y="4914900"/>
              <a:ext cx="133350" cy="704850"/>
            </a:xfrm>
            <a:custGeom>
              <a:rect b="b" l="l" r="r" t="t"/>
              <a:pathLst>
                <a:path extrusionOk="0" h="704850" w="133350">
                  <a:moveTo>
                    <a:pt x="133350" y="0"/>
                  </a:moveTo>
                  <a:lnTo>
                    <a:pt x="0" y="0"/>
                  </a:lnTo>
                  <a:lnTo>
                    <a:pt x="0" y="704850"/>
                  </a:lnTo>
                  <a:lnTo>
                    <a:pt x="133350" y="704850"/>
                  </a:lnTo>
                  <a:lnTo>
                    <a:pt x="133350" y="0"/>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97" name="Google Shape;397;p28"/>
            <p:cNvSpPr/>
            <p:nvPr/>
          </p:nvSpPr>
          <p:spPr>
            <a:xfrm>
              <a:off x="4333875" y="4533900"/>
              <a:ext cx="19050" cy="1457325"/>
            </a:xfrm>
            <a:custGeom>
              <a:rect b="b" l="l" r="r" t="t"/>
              <a:pathLst>
                <a:path extrusionOk="0" h="1457325" w="19050">
                  <a:moveTo>
                    <a:pt x="19050" y="0"/>
                  </a:moveTo>
                  <a:lnTo>
                    <a:pt x="0" y="0"/>
                  </a:lnTo>
                  <a:lnTo>
                    <a:pt x="0" y="1457325"/>
                  </a:lnTo>
                  <a:lnTo>
                    <a:pt x="19050" y="1457325"/>
                  </a:lnTo>
                  <a:lnTo>
                    <a:pt x="19050" y="0"/>
                  </a:lnTo>
                  <a:close/>
                </a:path>
              </a:pathLst>
            </a:custGeom>
            <a:solidFill>
              <a:srgbClr val="D4D4D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398" name="Google Shape;398;p28"/>
          <p:cNvSpPr txBox="1"/>
          <p:nvPr/>
        </p:nvSpPr>
        <p:spPr>
          <a:xfrm>
            <a:off x="4661153" y="4451159"/>
            <a:ext cx="4086860" cy="1294130"/>
          </a:xfrm>
          <a:prstGeom prst="rect">
            <a:avLst/>
          </a:prstGeom>
          <a:noFill/>
          <a:ln>
            <a:noFill/>
          </a:ln>
        </p:spPr>
        <p:txBody>
          <a:bodyPr anchorCtr="0" anchor="t" bIns="0" lIns="0" spcFirstLastPara="1" rIns="0" wrap="square" tIns="158100">
            <a:spAutoFit/>
          </a:bodyPr>
          <a:lstStyle/>
          <a:p>
            <a:pPr indent="-227965" lvl="0" marL="240665" rtl="0" algn="l">
              <a:lnSpc>
                <a:spcPct val="100000"/>
              </a:lnSpc>
              <a:spcBef>
                <a:spcPts val="0"/>
              </a:spcBef>
              <a:spcAft>
                <a:spcPts val="0"/>
              </a:spcAft>
              <a:buSzPts val="1800"/>
              <a:buFont typeface="Arial"/>
              <a:buChar char="•"/>
            </a:pPr>
            <a:r>
              <a:rPr lang="en-US" sz="1800">
                <a:latin typeface="Calibri"/>
                <a:ea typeface="Calibri"/>
                <a:cs typeface="Calibri"/>
                <a:sym typeface="Calibri"/>
              </a:rPr>
              <a:t>Exploratory data analysis results</a:t>
            </a:r>
            <a:endParaRPr sz="1800">
              <a:latin typeface="Calibri"/>
              <a:ea typeface="Calibri"/>
              <a:cs typeface="Calibri"/>
              <a:sym typeface="Calibri"/>
            </a:endParaRPr>
          </a:p>
          <a:p>
            <a:pPr indent="-227965" lvl="0" marL="240665" rtl="0" algn="l">
              <a:lnSpc>
                <a:spcPct val="100000"/>
              </a:lnSpc>
              <a:spcBef>
                <a:spcPts val="1145"/>
              </a:spcBef>
              <a:spcAft>
                <a:spcPts val="0"/>
              </a:spcAft>
              <a:buSzPts val="1800"/>
              <a:buFont typeface="Arial"/>
              <a:buChar char="•"/>
            </a:pPr>
            <a:r>
              <a:rPr lang="en-US" sz="1800">
                <a:latin typeface="Calibri"/>
                <a:ea typeface="Calibri"/>
                <a:cs typeface="Calibri"/>
                <a:sym typeface="Calibri"/>
              </a:rPr>
              <a:t>Interactive analytics demo in screenshots</a:t>
            </a:r>
            <a:endParaRPr sz="1800">
              <a:latin typeface="Calibri"/>
              <a:ea typeface="Calibri"/>
              <a:cs typeface="Calibri"/>
              <a:sym typeface="Calibri"/>
            </a:endParaRPr>
          </a:p>
          <a:p>
            <a:pPr indent="-227965" lvl="0" marL="240665" rtl="0" algn="l">
              <a:lnSpc>
                <a:spcPct val="100000"/>
              </a:lnSpc>
              <a:spcBef>
                <a:spcPts val="1220"/>
              </a:spcBef>
              <a:spcAft>
                <a:spcPts val="0"/>
              </a:spcAft>
              <a:buSzPts val="1800"/>
              <a:buFont typeface="Arial"/>
              <a:buChar char="•"/>
            </a:pPr>
            <a:r>
              <a:rPr lang="en-US" sz="1800">
                <a:latin typeface="Calibri"/>
                <a:ea typeface="Calibri"/>
                <a:cs typeface="Calibri"/>
                <a:sym typeface="Calibri"/>
              </a:rPr>
              <a:t>Predictive analysis results</a:t>
            </a:r>
            <a:endParaRPr sz="1800">
              <a:latin typeface="Calibri"/>
              <a:ea typeface="Calibri"/>
              <a:cs typeface="Calibri"/>
              <a:sym typeface="Calibri"/>
            </a:endParaRPr>
          </a:p>
        </p:txBody>
      </p:sp>
      <p:sp>
        <p:nvSpPr>
          <p:cNvPr id="399" name="Google Shape;399;p28"/>
          <p:cNvSpPr txBox="1"/>
          <p:nvPr/>
        </p:nvSpPr>
        <p:spPr>
          <a:xfrm>
            <a:off x="11187176" y="6472554"/>
            <a:ext cx="177800" cy="177800"/>
          </a:xfrm>
          <a:prstGeom prst="rect">
            <a:avLst/>
          </a:prstGeom>
          <a:noFill/>
          <a:ln>
            <a:noFill/>
          </a:ln>
        </p:spPr>
        <p:txBody>
          <a:bodyPr anchorCtr="0" anchor="t" bIns="0" lIns="0" spcFirstLastPara="1" rIns="0" wrap="square" tIns="0">
            <a:spAutoFit/>
          </a:bodyPr>
          <a:lstStyle/>
          <a:p>
            <a:pPr indent="0" lvl="0" marL="12700" rtl="0" algn="l">
              <a:lnSpc>
                <a:spcPct val="103333"/>
              </a:lnSpc>
              <a:spcBef>
                <a:spcPts val="0"/>
              </a:spcBef>
              <a:spcAft>
                <a:spcPts val="0"/>
              </a:spcAft>
              <a:buNone/>
            </a:pPr>
            <a:r>
              <a:rPr lang="en-US" sz="1200">
                <a:solidFill>
                  <a:srgbClr val="7E7E7E"/>
                </a:solidFill>
                <a:latin typeface="Calibri"/>
                <a:ea typeface="Calibri"/>
                <a:cs typeface="Calibri"/>
                <a:sym typeface="Calibri"/>
              </a:rPr>
              <a:t>22</a:t>
            </a:r>
            <a:endParaRPr sz="1200">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03" name="Shape 403"/>
        <p:cNvGrpSpPr/>
        <p:nvPr/>
      </p:nvGrpSpPr>
      <p:grpSpPr>
        <a:xfrm>
          <a:off x="0" y="0"/>
          <a:ext cx="0" cy="0"/>
          <a:chOff x="0" y="0"/>
          <a:chExt cx="0" cy="0"/>
        </a:xfrm>
      </p:grpSpPr>
      <p:grpSp>
        <p:nvGrpSpPr>
          <p:cNvPr id="404" name="Google Shape;404;p29"/>
          <p:cNvGrpSpPr/>
          <p:nvPr/>
        </p:nvGrpSpPr>
        <p:grpSpPr>
          <a:xfrm>
            <a:off x="0" y="0"/>
            <a:ext cx="12187239" cy="6858000"/>
            <a:chOff x="0" y="0"/>
            <a:chExt cx="12187239" cy="6858000"/>
          </a:xfrm>
        </p:grpSpPr>
        <p:pic>
          <p:nvPicPr>
            <p:cNvPr id="405" name="Google Shape;405;p29"/>
            <p:cNvPicPr preferRelativeResize="0"/>
            <p:nvPr/>
          </p:nvPicPr>
          <p:blipFill rotWithShape="1">
            <a:blip r:embed="rId3">
              <a:alphaModFix/>
            </a:blip>
            <a:srcRect b="0" l="0" r="0" t="0"/>
            <a:stretch/>
          </p:blipFill>
          <p:spPr>
            <a:xfrm>
              <a:off x="0" y="0"/>
              <a:ext cx="12187239" cy="6858000"/>
            </a:xfrm>
            <a:prstGeom prst="rect">
              <a:avLst/>
            </a:prstGeom>
            <a:noFill/>
            <a:ln>
              <a:noFill/>
            </a:ln>
          </p:spPr>
        </p:pic>
        <p:sp>
          <p:nvSpPr>
            <p:cNvPr id="406" name="Google Shape;406;p29"/>
            <p:cNvSpPr/>
            <p:nvPr/>
          </p:nvSpPr>
          <p:spPr>
            <a:xfrm>
              <a:off x="800100" y="2533650"/>
              <a:ext cx="1057275" cy="361950"/>
            </a:xfrm>
            <a:custGeom>
              <a:rect b="b" l="l" r="r" t="t"/>
              <a:pathLst>
                <a:path extrusionOk="0" h="361950" w="1057275">
                  <a:moveTo>
                    <a:pt x="1057275" y="0"/>
                  </a:moveTo>
                  <a:lnTo>
                    <a:pt x="0" y="0"/>
                  </a:lnTo>
                  <a:lnTo>
                    <a:pt x="0" y="361950"/>
                  </a:lnTo>
                  <a:lnTo>
                    <a:pt x="1057275" y="361950"/>
                  </a:lnTo>
                  <a:lnTo>
                    <a:pt x="1057275" y="0"/>
                  </a:lnTo>
                  <a:close/>
                </a:path>
              </a:pathLst>
            </a:custGeom>
            <a:solidFill>
              <a:srgbClr val="0947CA"/>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407" name="Google Shape;407;p29"/>
          <p:cNvSpPr txBox="1"/>
          <p:nvPr/>
        </p:nvSpPr>
        <p:spPr>
          <a:xfrm>
            <a:off x="877252" y="2547302"/>
            <a:ext cx="886460" cy="300355"/>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1800">
                <a:solidFill>
                  <a:srgbClr val="FFFFFF"/>
                </a:solidFill>
                <a:latin typeface="Calibri"/>
                <a:ea typeface="Calibri"/>
                <a:cs typeface="Calibri"/>
                <a:sym typeface="Calibri"/>
              </a:rPr>
              <a:t>Section 2</a:t>
            </a:r>
            <a:endParaRPr sz="1800">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11" name="Shape 411"/>
        <p:cNvGrpSpPr/>
        <p:nvPr/>
      </p:nvGrpSpPr>
      <p:grpSpPr>
        <a:xfrm>
          <a:off x="0" y="0"/>
          <a:ext cx="0" cy="0"/>
          <a:chOff x="0" y="0"/>
          <a:chExt cx="0" cy="0"/>
        </a:xfrm>
      </p:grpSpPr>
      <p:sp>
        <p:nvSpPr>
          <p:cNvPr id="412" name="Google Shape;412;p30"/>
          <p:cNvSpPr txBox="1"/>
          <p:nvPr/>
        </p:nvSpPr>
        <p:spPr>
          <a:xfrm>
            <a:off x="710247" y="588263"/>
            <a:ext cx="3010535" cy="1176020"/>
          </a:xfrm>
          <a:prstGeom prst="rect">
            <a:avLst/>
          </a:prstGeom>
          <a:noFill/>
          <a:ln>
            <a:noFill/>
          </a:ln>
        </p:spPr>
        <p:txBody>
          <a:bodyPr anchorCtr="0" anchor="t" bIns="0" lIns="0" spcFirstLastPara="1" rIns="0" wrap="square" tIns="83175">
            <a:spAutoFit/>
          </a:bodyPr>
          <a:lstStyle/>
          <a:p>
            <a:pPr indent="0" lvl="0" marL="12700" marR="5080" rtl="0" algn="l">
              <a:lnSpc>
                <a:spcPct val="108354"/>
              </a:lnSpc>
              <a:spcBef>
                <a:spcPts val="0"/>
              </a:spcBef>
              <a:spcAft>
                <a:spcPts val="0"/>
              </a:spcAft>
              <a:buNone/>
            </a:pPr>
            <a:r>
              <a:rPr lang="en-US" sz="3950">
                <a:latin typeface="Calibri"/>
                <a:ea typeface="Calibri"/>
                <a:cs typeface="Calibri"/>
                <a:sym typeface="Calibri"/>
              </a:rPr>
              <a:t>Flight Number vs. Launch Site</a:t>
            </a:r>
            <a:endParaRPr sz="3950">
              <a:latin typeface="Calibri"/>
              <a:ea typeface="Calibri"/>
              <a:cs typeface="Calibri"/>
              <a:sym typeface="Calibri"/>
            </a:endParaRPr>
          </a:p>
        </p:txBody>
      </p:sp>
      <p:grpSp>
        <p:nvGrpSpPr>
          <p:cNvPr id="413" name="Google Shape;413;p30"/>
          <p:cNvGrpSpPr/>
          <p:nvPr/>
        </p:nvGrpSpPr>
        <p:grpSpPr>
          <a:xfrm>
            <a:off x="4325675" y="456565"/>
            <a:ext cx="44881" cy="1554480"/>
            <a:chOff x="4325675" y="456565"/>
            <a:chExt cx="44881" cy="1554480"/>
          </a:xfrm>
        </p:grpSpPr>
        <p:sp>
          <p:nvSpPr>
            <p:cNvPr id="414" name="Google Shape;414;p30"/>
            <p:cNvSpPr/>
            <p:nvPr/>
          </p:nvSpPr>
          <p:spPr>
            <a:xfrm>
              <a:off x="4326741" y="456565"/>
              <a:ext cx="43815" cy="1554480"/>
            </a:xfrm>
            <a:custGeom>
              <a:rect b="b" l="l" r="r" t="t"/>
              <a:pathLst>
                <a:path extrusionOk="0" h="1554480" w="43814">
                  <a:moveTo>
                    <a:pt x="16277" y="0"/>
                  </a:moveTo>
                  <a:lnTo>
                    <a:pt x="7133" y="635"/>
                  </a:lnTo>
                  <a:lnTo>
                    <a:pt x="12424" y="79658"/>
                  </a:lnTo>
                  <a:lnTo>
                    <a:pt x="14550" y="120149"/>
                  </a:lnTo>
                  <a:lnTo>
                    <a:pt x="16149" y="162668"/>
                  </a:lnTo>
                  <a:lnTo>
                    <a:pt x="17086" y="208248"/>
                  </a:lnTo>
                  <a:lnTo>
                    <a:pt x="17228" y="257919"/>
                  </a:lnTo>
                  <a:lnTo>
                    <a:pt x="16438" y="312714"/>
                  </a:lnTo>
                  <a:lnTo>
                    <a:pt x="14582" y="373665"/>
                  </a:lnTo>
                  <a:lnTo>
                    <a:pt x="11525" y="441803"/>
                  </a:lnTo>
                  <a:lnTo>
                    <a:pt x="3331" y="586187"/>
                  </a:lnTo>
                  <a:lnTo>
                    <a:pt x="1043" y="644658"/>
                  </a:lnTo>
                  <a:lnTo>
                    <a:pt x="16" y="695548"/>
                  </a:lnTo>
                  <a:lnTo>
                    <a:pt x="0" y="740830"/>
                  </a:lnTo>
                  <a:lnTo>
                    <a:pt x="744" y="782480"/>
                  </a:lnTo>
                  <a:lnTo>
                    <a:pt x="1998" y="822472"/>
                  </a:lnTo>
                  <a:lnTo>
                    <a:pt x="5031" y="905381"/>
                  </a:lnTo>
                  <a:lnTo>
                    <a:pt x="6308" y="952246"/>
                  </a:lnTo>
                  <a:lnTo>
                    <a:pt x="7093" y="1005352"/>
                  </a:lnTo>
                  <a:lnTo>
                    <a:pt x="6934" y="1133318"/>
                  </a:lnTo>
                  <a:lnTo>
                    <a:pt x="7157" y="1189425"/>
                  </a:lnTo>
                  <a:lnTo>
                    <a:pt x="7661" y="1237445"/>
                  </a:lnTo>
                  <a:lnTo>
                    <a:pt x="9437" y="1357516"/>
                  </a:lnTo>
                  <a:lnTo>
                    <a:pt x="9645" y="1397719"/>
                  </a:lnTo>
                  <a:lnTo>
                    <a:pt x="9425" y="1442101"/>
                  </a:lnTo>
                  <a:lnTo>
                    <a:pt x="8635" y="1493113"/>
                  </a:lnTo>
                  <a:lnTo>
                    <a:pt x="7133" y="1553210"/>
                  </a:lnTo>
                  <a:lnTo>
                    <a:pt x="12340" y="1554099"/>
                  </a:lnTo>
                  <a:lnTo>
                    <a:pt x="26183" y="1553210"/>
                  </a:lnTo>
                  <a:lnTo>
                    <a:pt x="24216" y="1479001"/>
                  </a:lnTo>
                  <a:lnTo>
                    <a:pt x="16333" y="1241217"/>
                  </a:lnTo>
                  <a:lnTo>
                    <a:pt x="15345" y="1192528"/>
                  </a:lnTo>
                  <a:lnTo>
                    <a:pt x="15146" y="1146540"/>
                  </a:lnTo>
                  <a:lnTo>
                    <a:pt x="15933" y="1102453"/>
                  </a:lnTo>
                  <a:lnTo>
                    <a:pt x="17903" y="1059464"/>
                  </a:lnTo>
                  <a:lnTo>
                    <a:pt x="21254" y="1016774"/>
                  </a:lnTo>
                  <a:lnTo>
                    <a:pt x="32572" y="919669"/>
                  </a:lnTo>
                  <a:lnTo>
                    <a:pt x="37546" y="865085"/>
                  </a:lnTo>
                  <a:lnTo>
                    <a:pt x="41028" y="810288"/>
                  </a:lnTo>
                  <a:lnTo>
                    <a:pt x="42939" y="755735"/>
                  </a:lnTo>
                  <a:lnTo>
                    <a:pt x="43200" y="701885"/>
                  </a:lnTo>
                  <a:lnTo>
                    <a:pt x="41733" y="649195"/>
                  </a:lnTo>
                  <a:lnTo>
                    <a:pt x="38461" y="598124"/>
                  </a:lnTo>
                  <a:lnTo>
                    <a:pt x="33303" y="549128"/>
                  </a:lnTo>
                  <a:lnTo>
                    <a:pt x="20258" y="462514"/>
                  </a:lnTo>
                  <a:lnTo>
                    <a:pt x="16819" y="422535"/>
                  </a:lnTo>
                  <a:lnTo>
                    <a:pt x="15430" y="381825"/>
                  </a:lnTo>
                  <a:lnTo>
                    <a:pt x="15649" y="339484"/>
                  </a:lnTo>
                  <a:lnTo>
                    <a:pt x="17039" y="294608"/>
                  </a:lnTo>
                  <a:lnTo>
                    <a:pt x="21574" y="193644"/>
                  </a:lnTo>
                  <a:lnTo>
                    <a:pt x="23842" y="135751"/>
                  </a:lnTo>
                  <a:lnTo>
                    <a:pt x="25525" y="71716"/>
                  </a:lnTo>
                  <a:lnTo>
                    <a:pt x="26183" y="635"/>
                  </a:lnTo>
                  <a:lnTo>
                    <a:pt x="16277" y="0"/>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15" name="Google Shape;415;p30"/>
            <p:cNvSpPr/>
            <p:nvPr/>
          </p:nvSpPr>
          <p:spPr>
            <a:xfrm>
              <a:off x="4325675" y="456565"/>
              <a:ext cx="37465" cy="1553845"/>
            </a:xfrm>
            <a:custGeom>
              <a:rect b="b" l="l" r="r" t="t"/>
              <a:pathLst>
                <a:path extrusionOk="0" h="1553845" w="37464">
                  <a:moveTo>
                    <a:pt x="27249" y="635"/>
                  </a:moveTo>
                  <a:lnTo>
                    <a:pt x="31955" y="34521"/>
                  </a:lnTo>
                  <a:lnTo>
                    <a:pt x="34952" y="73542"/>
                  </a:lnTo>
                  <a:lnTo>
                    <a:pt x="36496" y="117051"/>
                  </a:lnTo>
                  <a:lnTo>
                    <a:pt x="36843" y="164403"/>
                  </a:lnTo>
                  <a:lnTo>
                    <a:pt x="36249" y="214950"/>
                  </a:lnTo>
                  <a:lnTo>
                    <a:pt x="34969" y="268047"/>
                  </a:lnTo>
                  <a:lnTo>
                    <a:pt x="33260" y="323046"/>
                  </a:lnTo>
                  <a:lnTo>
                    <a:pt x="31378" y="379303"/>
                  </a:lnTo>
                  <a:lnTo>
                    <a:pt x="29578" y="436169"/>
                  </a:lnTo>
                  <a:lnTo>
                    <a:pt x="28116" y="492999"/>
                  </a:lnTo>
                  <a:lnTo>
                    <a:pt x="27249" y="549148"/>
                  </a:lnTo>
                  <a:lnTo>
                    <a:pt x="26983" y="602567"/>
                  </a:lnTo>
                  <a:lnTo>
                    <a:pt x="27084" y="652197"/>
                  </a:lnTo>
                  <a:lnTo>
                    <a:pt x="27448" y="698971"/>
                  </a:lnTo>
                  <a:lnTo>
                    <a:pt x="27970" y="743820"/>
                  </a:lnTo>
                  <a:lnTo>
                    <a:pt x="28546" y="787679"/>
                  </a:lnTo>
                  <a:lnTo>
                    <a:pt x="29069" y="831481"/>
                  </a:lnTo>
                  <a:lnTo>
                    <a:pt x="29437" y="876159"/>
                  </a:lnTo>
                  <a:lnTo>
                    <a:pt x="29543" y="922646"/>
                  </a:lnTo>
                  <a:lnTo>
                    <a:pt x="29284" y="971875"/>
                  </a:lnTo>
                  <a:lnTo>
                    <a:pt x="28554" y="1024780"/>
                  </a:lnTo>
                  <a:lnTo>
                    <a:pt x="27249" y="1082294"/>
                  </a:lnTo>
                  <a:lnTo>
                    <a:pt x="25522" y="1150196"/>
                  </a:lnTo>
                  <a:lnTo>
                    <a:pt x="24300" y="1208607"/>
                  </a:lnTo>
                  <a:lnTo>
                    <a:pt x="23552" y="1259924"/>
                  </a:lnTo>
                  <a:lnTo>
                    <a:pt x="23245" y="1306547"/>
                  </a:lnTo>
                  <a:lnTo>
                    <a:pt x="23350" y="1350875"/>
                  </a:lnTo>
                  <a:lnTo>
                    <a:pt x="23834" y="1395306"/>
                  </a:lnTo>
                  <a:lnTo>
                    <a:pt x="24666" y="1442240"/>
                  </a:lnTo>
                  <a:lnTo>
                    <a:pt x="25815" y="1494075"/>
                  </a:lnTo>
                  <a:lnTo>
                    <a:pt x="27249" y="1553210"/>
                  </a:lnTo>
                  <a:lnTo>
                    <a:pt x="19756" y="1553718"/>
                  </a:lnTo>
                  <a:lnTo>
                    <a:pt x="13025" y="1552702"/>
                  </a:lnTo>
                  <a:lnTo>
                    <a:pt x="8199" y="1553210"/>
                  </a:lnTo>
                  <a:lnTo>
                    <a:pt x="10736" y="1491231"/>
                  </a:lnTo>
                  <a:lnTo>
                    <a:pt x="11125" y="1434066"/>
                  </a:lnTo>
                  <a:lnTo>
                    <a:pt x="9959" y="1381021"/>
                  </a:lnTo>
                  <a:lnTo>
                    <a:pt x="7833" y="1331400"/>
                  </a:lnTo>
                  <a:lnTo>
                    <a:pt x="5341" y="1284509"/>
                  </a:lnTo>
                  <a:lnTo>
                    <a:pt x="3078" y="1239653"/>
                  </a:lnTo>
                  <a:lnTo>
                    <a:pt x="1638" y="1196136"/>
                  </a:lnTo>
                  <a:lnTo>
                    <a:pt x="1615" y="1153263"/>
                  </a:lnTo>
                  <a:lnTo>
                    <a:pt x="3604" y="1110340"/>
                  </a:lnTo>
                  <a:lnTo>
                    <a:pt x="8199" y="1066673"/>
                  </a:lnTo>
                  <a:lnTo>
                    <a:pt x="13565" y="1023128"/>
                  </a:lnTo>
                  <a:lnTo>
                    <a:pt x="17526" y="980322"/>
                  </a:lnTo>
                  <a:lnTo>
                    <a:pt x="20160" y="937293"/>
                  </a:lnTo>
                  <a:lnTo>
                    <a:pt x="21549" y="893081"/>
                  </a:lnTo>
                  <a:lnTo>
                    <a:pt x="21772" y="846724"/>
                  </a:lnTo>
                  <a:lnTo>
                    <a:pt x="20909" y="797263"/>
                  </a:lnTo>
                  <a:lnTo>
                    <a:pt x="19040" y="743735"/>
                  </a:lnTo>
                  <a:lnTo>
                    <a:pt x="16246" y="685181"/>
                  </a:lnTo>
                  <a:lnTo>
                    <a:pt x="12605" y="620638"/>
                  </a:lnTo>
                  <a:lnTo>
                    <a:pt x="8199" y="549148"/>
                  </a:lnTo>
                  <a:lnTo>
                    <a:pt x="4515" y="483413"/>
                  </a:lnTo>
                  <a:lnTo>
                    <a:pt x="2021" y="422628"/>
                  </a:lnTo>
                  <a:lnTo>
                    <a:pt x="566" y="366201"/>
                  </a:lnTo>
                  <a:lnTo>
                    <a:pt x="0" y="313540"/>
                  </a:lnTo>
                  <a:lnTo>
                    <a:pt x="170" y="264053"/>
                  </a:lnTo>
                  <a:lnTo>
                    <a:pt x="925" y="217149"/>
                  </a:lnTo>
                  <a:lnTo>
                    <a:pt x="2115" y="172234"/>
                  </a:lnTo>
                  <a:lnTo>
                    <a:pt x="3589" y="128717"/>
                  </a:lnTo>
                  <a:lnTo>
                    <a:pt x="5195" y="86006"/>
                  </a:lnTo>
                  <a:lnTo>
                    <a:pt x="6782" y="43509"/>
                  </a:lnTo>
                  <a:lnTo>
                    <a:pt x="8199" y="635"/>
                  </a:lnTo>
                  <a:lnTo>
                    <a:pt x="13406" y="0"/>
                  </a:lnTo>
                  <a:lnTo>
                    <a:pt x="22423" y="1397"/>
                  </a:lnTo>
                  <a:lnTo>
                    <a:pt x="27249" y="635"/>
                  </a:lnTo>
                  <a:close/>
                </a:path>
              </a:pathLst>
            </a:custGeom>
            <a:noFill/>
            <a:ln cap="flat" cmpd="sng" w="41275">
              <a:solidFill>
                <a:srgbClr val="EC7C3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416" name="Google Shape;416;p30"/>
          <p:cNvSpPr txBox="1"/>
          <p:nvPr/>
        </p:nvSpPr>
        <p:spPr>
          <a:xfrm>
            <a:off x="4736719" y="275106"/>
            <a:ext cx="6720840" cy="902335"/>
          </a:xfrm>
          <a:prstGeom prst="rect">
            <a:avLst/>
          </a:prstGeom>
          <a:noFill/>
          <a:ln>
            <a:noFill/>
          </a:ln>
        </p:spPr>
        <p:txBody>
          <a:bodyPr anchorCtr="0" anchor="t" bIns="0" lIns="0" spcFirstLastPara="1" rIns="0" wrap="square" tIns="16500">
            <a:spAutoFit/>
          </a:bodyPr>
          <a:lstStyle/>
          <a:p>
            <a:pPr indent="-228600" lvl="0" marL="241300" marR="5080" rtl="0" algn="l">
              <a:lnSpc>
                <a:spcPct val="123100"/>
              </a:lnSpc>
              <a:spcBef>
                <a:spcPts val="0"/>
              </a:spcBef>
              <a:spcAft>
                <a:spcPts val="0"/>
              </a:spcAft>
              <a:buSzPts val="1550"/>
              <a:buFont typeface="Arial"/>
              <a:buChar char="•"/>
            </a:pPr>
            <a:r>
              <a:rPr lang="en-US" sz="1550">
                <a:latin typeface="Arial"/>
                <a:ea typeface="Arial"/>
                <a:cs typeface="Arial"/>
                <a:sym typeface="Arial"/>
              </a:rPr>
              <a:t>	</a:t>
            </a:r>
            <a:r>
              <a:rPr b="1" lang="en-US" sz="1550">
                <a:latin typeface="Calibri"/>
                <a:ea typeface="Calibri"/>
                <a:cs typeface="Calibri"/>
                <a:sym typeface="Calibri"/>
              </a:rPr>
              <a:t>Mixed Outcomes at Major Launch Sites</a:t>
            </a:r>
            <a:r>
              <a:rPr lang="en-US" sz="1550">
                <a:latin typeface="Calibri"/>
                <a:ea typeface="Calibri"/>
                <a:cs typeface="Calibri"/>
                <a:sym typeface="Calibri"/>
              </a:rPr>
              <a:t>: Both CCAFS SLC 40 and KSC LC 39A have a mix of successful (orange) and unsuccessful (blue) landings, indicating that factors other than the launch site itself may influence the landing success.</a:t>
            </a:r>
            <a:endParaRPr sz="1550">
              <a:latin typeface="Calibri"/>
              <a:ea typeface="Calibri"/>
              <a:cs typeface="Calibri"/>
              <a:sym typeface="Calibri"/>
            </a:endParaRPr>
          </a:p>
        </p:txBody>
      </p:sp>
      <p:sp>
        <p:nvSpPr>
          <p:cNvPr id="417" name="Google Shape;417;p30"/>
          <p:cNvSpPr txBox="1"/>
          <p:nvPr/>
        </p:nvSpPr>
        <p:spPr>
          <a:xfrm>
            <a:off x="4736719" y="1295209"/>
            <a:ext cx="6689090" cy="893444"/>
          </a:xfrm>
          <a:prstGeom prst="rect">
            <a:avLst/>
          </a:prstGeom>
          <a:noFill/>
          <a:ln>
            <a:noFill/>
          </a:ln>
        </p:spPr>
        <p:txBody>
          <a:bodyPr anchorCtr="0" anchor="t" bIns="0" lIns="0" spcFirstLastPara="1" rIns="0" wrap="square" tIns="6975">
            <a:spAutoFit/>
          </a:bodyPr>
          <a:lstStyle/>
          <a:p>
            <a:pPr indent="-228600" lvl="0" marL="241300" marR="5080" rtl="0" algn="l">
              <a:lnSpc>
                <a:spcPct val="123100"/>
              </a:lnSpc>
              <a:spcBef>
                <a:spcPts val="0"/>
              </a:spcBef>
              <a:spcAft>
                <a:spcPts val="0"/>
              </a:spcAft>
              <a:buSzPts val="1550"/>
              <a:buFont typeface="Arial"/>
              <a:buChar char="•"/>
            </a:pPr>
            <a:r>
              <a:rPr b="1" lang="en-US" sz="1550">
                <a:latin typeface="Calibri"/>
                <a:ea typeface="Calibri"/>
                <a:cs typeface="Calibri"/>
                <a:sym typeface="Calibri"/>
              </a:rPr>
              <a:t>Consistent Activity Across Flight Numbers</a:t>
            </a:r>
            <a:r>
              <a:rPr lang="en-US" sz="1550">
                <a:latin typeface="Calibri"/>
                <a:ea typeface="Calibri"/>
                <a:cs typeface="Calibri"/>
                <a:sym typeface="Calibri"/>
              </a:rPr>
              <a:t>: Launches are spread across a wide range of flight numbers at all sites, suggesting consistent activity over time without a clear trend of increasing or decreasing landing success.</a:t>
            </a:r>
            <a:endParaRPr sz="1550">
              <a:latin typeface="Calibri"/>
              <a:ea typeface="Calibri"/>
              <a:cs typeface="Calibri"/>
              <a:sym typeface="Calibri"/>
            </a:endParaRPr>
          </a:p>
        </p:txBody>
      </p:sp>
      <p:pic>
        <p:nvPicPr>
          <p:cNvPr id="418" name="Google Shape;418;p30"/>
          <p:cNvPicPr preferRelativeResize="0"/>
          <p:nvPr/>
        </p:nvPicPr>
        <p:blipFill rotWithShape="1">
          <a:blip r:embed="rId3">
            <a:alphaModFix/>
          </a:blip>
          <a:srcRect b="0" l="0" r="0" t="0"/>
          <a:stretch/>
        </p:blipFill>
        <p:spPr>
          <a:xfrm>
            <a:off x="628650" y="2409825"/>
            <a:ext cx="10915650" cy="3714750"/>
          </a:xfrm>
          <a:prstGeom prst="rect">
            <a:avLst/>
          </a:prstGeom>
          <a:noFill/>
          <a:ln>
            <a:noFill/>
          </a:ln>
        </p:spPr>
      </p:pic>
      <p:sp>
        <p:nvSpPr>
          <p:cNvPr id="419" name="Google Shape;419;p30"/>
          <p:cNvSpPr txBox="1"/>
          <p:nvPr/>
        </p:nvSpPr>
        <p:spPr>
          <a:xfrm>
            <a:off x="11076051" y="6472554"/>
            <a:ext cx="241300" cy="177800"/>
          </a:xfrm>
          <a:prstGeom prst="rect">
            <a:avLst/>
          </a:prstGeom>
          <a:noFill/>
          <a:ln>
            <a:noFill/>
          </a:ln>
        </p:spPr>
        <p:txBody>
          <a:bodyPr anchorCtr="0" anchor="t" bIns="0" lIns="0" spcFirstLastPara="1" rIns="0" wrap="square" tIns="0">
            <a:spAutoFit/>
          </a:bodyPr>
          <a:lstStyle/>
          <a:p>
            <a:pPr indent="0" lvl="0" marL="38100" rtl="0" algn="l">
              <a:lnSpc>
                <a:spcPct val="103333"/>
              </a:lnSpc>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23" name="Shape 423"/>
        <p:cNvGrpSpPr/>
        <p:nvPr/>
      </p:nvGrpSpPr>
      <p:grpSpPr>
        <a:xfrm>
          <a:off x="0" y="0"/>
          <a:ext cx="0" cy="0"/>
          <a:chOff x="0" y="0"/>
          <a:chExt cx="0" cy="0"/>
        </a:xfrm>
      </p:grpSpPr>
      <p:sp>
        <p:nvSpPr>
          <p:cNvPr id="424" name="Google Shape;424;p31"/>
          <p:cNvSpPr txBox="1"/>
          <p:nvPr/>
        </p:nvSpPr>
        <p:spPr>
          <a:xfrm>
            <a:off x="710247" y="588263"/>
            <a:ext cx="2350770" cy="1176020"/>
          </a:xfrm>
          <a:prstGeom prst="rect">
            <a:avLst/>
          </a:prstGeom>
          <a:noFill/>
          <a:ln>
            <a:noFill/>
          </a:ln>
        </p:spPr>
        <p:txBody>
          <a:bodyPr anchorCtr="0" anchor="t" bIns="0" lIns="0" spcFirstLastPara="1" rIns="0" wrap="square" tIns="83175">
            <a:spAutoFit/>
          </a:bodyPr>
          <a:lstStyle/>
          <a:p>
            <a:pPr indent="0" lvl="0" marL="12700" marR="5080" rtl="0" algn="l">
              <a:lnSpc>
                <a:spcPct val="108354"/>
              </a:lnSpc>
              <a:spcBef>
                <a:spcPts val="0"/>
              </a:spcBef>
              <a:spcAft>
                <a:spcPts val="0"/>
              </a:spcAft>
              <a:buNone/>
            </a:pPr>
            <a:r>
              <a:rPr lang="en-US" sz="3950">
                <a:latin typeface="Calibri"/>
                <a:ea typeface="Calibri"/>
                <a:cs typeface="Calibri"/>
                <a:sym typeface="Calibri"/>
              </a:rPr>
              <a:t>Payload vs. Launch Site</a:t>
            </a:r>
            <a:endParaRPr sz="3950">
              <a:latin typeface="Calibri"/>
              <a:ea typeface="Calibri"/>
              <a:cs typeface="Calibri"/>
              <a:sym typeface="Calibri"/>
            </a:endParaRPr>
          </a:p>
        </p:txBody>
      </p:sp>
      <p:grpSp>
        <p:nvGrpSpPr>
          <p:cNvPr id="425" name="Google Shape;425;p31"/>
          <p:cNvGrpSpPr/>
          <p:nvPr/>
        </p:nvGrpSpPr>
        <p:grpSpPr>
          <a:xfrm>
            <a:off x="4325675" y="456565"/>
            <a:ext cx="44881" cy="1554480"/>
            <a:chOff x="4325675" y="456565"/>
            <a:chExt cx="44881" cy="1554480"/>
          </a:xfrm>
        </p:grpSpPr>
        <p:sp>
          <p:nvSpPr>
            <p:cNvPr id="426" name="Google Shape;426;p31"/>
            <p:cNvSpPr/>
            <p:nvPr/>
          </p:nvSpPr>
          <p:spPr>
            <a:xfrm>
              <a:off x="4326741" y="456565"/>
              <a:ext cx="43815" cy="1554480"/>
            </a:xfrm>
            <a:custGeom>
              <a:rect b="b" l="l" r="r" t="t"/>
              <a:pathLst>
                <a:path extrusionOk="0" h="1554480" w="43814">
                  <a:moveTo>
                    <a:pt x="16277" y="0"/>
                  </a:moveTo>
                  <a:lnTo>
                    <a:pt x="7133" y="635"/>
                  </a:lnTo>
                  <a:lnTo>
                    <a:pt x="12424" y="79658"/>
                  </a:lnTo>
                  <a:lnTo>
                    <a:pt x="14550" y="120149"/>
                  </a:lnTo>
                  <a:lnTo>
                    <a:pt x="16149" y="162668"/>
                  </a:lnTo>
                  <a:lnTo>
                    <a:pt x="17086" y="208248"/>
                  </a:lnTo>
                  <a:lnTo>
                    <a:pt x="17228" y="257919"/>
                  </a:lnTo>
                  <a:lnTo>
                    <a:pt x="16438" y="312714"/>
                  </a:lnTo>
                  <a:lnTo>
                    <a:pt x="14582" y="373665"/>
                  </a:lnTo>
                  <a:lnTo>
                    <a:pt x="11525" y="441803"/>
                  </a:lnTo>
                  <a:lnTo>
                    <a:pt x="3331" y="586187"/>
                  </a:lnTo>
                  <a:lnTo>
                    <a:pt x="1043" y="644658"/>
                  </a:lnTo>
                  <a:lnTo>
                    <a:pt x="16" y="695548"/>
                  </a:lnTo>
                  <a:lnTo>
                    <a:pt x="0" y="740830"/>
                  </a:lnTo>
                  <a:lnTo>
                    <a:pt x="744" y="782480"/>
                  </a:lnTo>
                  <a:lnTo>
                    <a:pt x="1998" y="822472"/>
                  </a:lnTo>
                  <a:lnTo>
                    <a:pt x="5031" y="905381"/>
                  </a:lnTo>
                  <a:lnTo>
                    <a:pt x="6308" y="952246"/>
                  </a:lnTo>
                  <a:lnTo>
                    <a:pt x="7093" y="1005352"/>
                  </a:lnTo>
                  <a:lnTo>
                    <a:pt x="6934" y="1133318"/>
                  </a:lnTo>
                  <a:lnTo>
                    <a:pt x="7157" y="1189425"/>
                  </a:lnTo>
                  <a:lnTo>
                    <a:pt x="7661" y="1237445"/>
                  </a:lnTo>
                  <a:lnTo>
                    <a:pt x="9437" y="1357516"/>
                  </a:lnTo>
                  <a:lnTo>
                    <a:pt x="9645" y="1397719"/>
                  </a:lnTo>
                  <a:lnTo>
                    <a:pt x="9425" y="1442101"/>
                  </a:lnTo>
                  <a:lnTo>
                    <a:pt x="8635" y="1493113"/>
                  </a:lnTo>
                  <a:lnTo>
                    <a:pt x="7133" y="1553210"/>
                  </a:lnTo>
                  <a:lnTo>
                    <a:pt x="12340" y="1554099"/>
                  </a:lnTo>
                  <a:lnTo>
                    <a:pt x="26183" y="1553210"/>
                  </a:lnTo>
                  <a:lnTo>
                    <a:pt x="24216" y="1479001"/>
                  </a:lnTo>
                  <a:lnTo>
                    <a:pt x="16333" y="1241217"/>
                  </a:lnTo>
                  <a:lnTo>
                    <a:pt x="15345" y="1192528"/>
                  </a:lnTo>
                  <a:lnTo>
                    <a:pt x="15146" y="1146540"/>
                  </a:lnTo>
                  <a:lnTo>
                    <a:pt x="15933" y="1102453"/>
                  </a:lnTo>
                  <a:lnTo>
                    <a:pt x="17903" y="1059464"/>
                  </a:lnTo>
                  <a:lnTo>
                    <a:pt x="21254" y="1016774"/>
                  </a:lnTo>
                  <a:lnTo>
                    <a:pt x="32572" y="919669"/>
                  </a:lnTo>
                  <a:lnTo>
                    <a:pt x="37546" y="865085"/>
                  </a:lnTo>
                  <a:lnTo>
                    <a:pt x="41028" y="810288"/>
                  </a:lnTo>
                  <a:lnTo>
                    <a:pt x="42939" y="755735"/>
                  </a:lnTo>
                  <a:lnTo>
                    <a:pt x="43200" y="701885"/>
                  </a:lnTo>
                  <a:lnTo>
                    <a:pt x="41733" y="649195"/>
                  </a:lnTo>
                  <a:lnTo>
                    <a:pt x="38461" y="598124"/>
                  </a:lnTo>
                  <a:lnTo>
                    <a:pt x="33303" y="549128"/>
                  </a:lnTo>
                  <a:lnTo>
                    <a:pt x="20258" y="462514"/>
                  </a:lnTo>
                  <a:lnTo>
                    <a:pt x="16819" y="422535"/>
                  </a:lnTo>
                  <a:lnTo>
                    <a:pt x="15430" y="381825"/>
                  </a:lnTo>
                  <a:lnTo>
                    <a:pt x="15649" y="339484"/>
                  </a:lnTo>
                  <a:lnTo>
                    <a:pt x="17039" y="294608"/>
                  </a:lnTo>
                  <a:lnTo>
                    <a:pt x="21574" y="193644"/>
                  </a:lnTo>
                  <a:lnTo>
                    <a:pt x="23842" y="135751"/>
                  </a:lnTo>
                  <a:lnTo>
                    <a:pt x="25525" y="71716"/>
                  </a:lnTo>
                  <a:lnTo>
                    <a:pt x="26183" y="635"/>
                  </a:lnTo>
                  <a:lnTo>
                    <a:pt x="16277" y="0"/>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27" name="Google Shape;427;p31"/>
            <p:cNvSpPr/>
            <p:nvPr/>
          </p:nvSpPr>
          <p:spPr>
            <a:xfrm>
              <a:off x="4325675" y="456565"/>
              <a:ext cx="37465" cy="1553845"/>
            </a:xfrm>
            <a:custGeom>
              <a:rect b="b" l="l" r="r" t="t"/>
              <a:pathLst>
                <a:path extrusionOk="0" h="1553845" w="37464">
                  <a:moveTo>
                    <a:pt x="27249" y="635"/>
                  </a:moveTo>
                  <a:lnTo>
                    <a:pt x="31955" y="34521"/>
                  </a:lnTo>
                  <a:lnTo>
                    <a:pt x="34952" y="73542"/>
                  </a:lnTo>
                  <a:lnTo>
                    <a:pt x="36496" y="117051"/>
                  </a:lnTo>
                  <a:lnTo>
                    <a:pt x="36843" y="164403"/>
                  </a:lnTo>
                  <a:lnTo>
                    <a:pt x="36249" y="214950"/>
                  </a:lnTo>
                  <a:lnTo>
                    <a:pt x="34969" y="268047"/>
                  </a:lnTo>
                  <a:lnTo>
                    <a:pt x="33260" y="323046"/>
                  </a:lnTo>
                  <a:lnTo>
                    <a:pt x="31378" y="379303"/>
                  </a:lnTo>
                  <a:lnTo>
                    <a:pt x="29578" y="436169"/>
                  </a:lnTo>
                  <a:lnTo>
                    <a:pt x="28116" y="492999"/>
                  </a:lnTo>
                  <a:lnTo>
                    <a:pt x="27249" y="549148"/>
                  </a:lnTo>
                  <a:lnTo>
                    <a:pt x="26983" y="602567"/>
                  </a:lnTo>
                  <a:lnTo>
                    <a:pt x="27084" y="652197"/>
                  </a:lnTo>
                  <a:lnTo>
                    <a:pt x="27448" y="698971"/>
                  </a:lnTo>
                  <a:lnTo>
                    <a:pt x="27970" y="743820"/>
                  </a:lnTo>
                  <a:lnTo>
                    <a:pt x="28546" y="787679"/>
                  </a:lnTo>
                  <a:lnTo>
                    <a:pt x="29069" y="831481"/>
                  </a:lnTo>
                  <a:lnTo>
                    <a:pt x="29437" y="876159"/>
                  </a:lnTo>
                  <a:lnTo>
                    <a:pt x="29543" y="922646"/>
                  </a:lnTo>
                  <a:lnTo>
                    <a:pt x="29284" y="971875"/>
                  </a:lnTo>
                  <a:lnTo>
                    <a:pt x="28554" y="1024780"/>
                  </a:lnTo>
                  <a:lnTo>
                    <a:pt x="27249" y="1082294"/>
                  </a:lnTo>
                  <a:lnTo>
                    <a:pt x="25522" y="1150196"/>
                  </a:lnTo>
                  <a:lnTo>
                    <a:pt x="24300" y="1208607"/>
                  </a:lnTo>
                  <a:lnTo>
                    <a:pt x="23552" y="1259924"/>
                  </a:lnTo>
                  <a:lnTo>
                    <a:pt x="23245" y="1306547"/>
                  </a:lnTo>
                  <a:lnTo>
                    <a:pt x="23350" y="1350875"/>
                  </a:lnTo>
                  <a:lnTo>
                    <a:pt x="23834" y="1395306"/>
                  </a:lnTo>
                  <a:lnTo>
                    <a:pt x="24666" y="1442240"/>
                  </a:lnTo>
                  <a:lnTo>
                    <a:pt x="25815" y="1494075"/>
                  </a:lnTo>
                  <a:lnTo>
                    <a:pt x="27249" y="1553210"/>
                  </a:lnTo>
                  <a:lnTo>
                    <a:pt x="19756" y="1553718"/>
                  </a:lnTo>
                  <a:lnTo>
                    <a:pt x="13025" y="1552702"/>
                  </a:lnTo>
                  <a:lnTo>
                    <a:pt x="8199" y="1553210"/>
                  </a:lnTo>
                  <a:lnTo>
                    <a:pt x="10736" y="1491231"/>
                  </a:lnTo>
                  <a:lnTo>
                    <a:pt x="11125" y="1434066"/>
                  </a:lnTo>
                  <a:lnTo>
                    <a:pt x="9959" y="1381021"/>
                  </a:lnTo>
                  <a:lnTo>
                    <a:pt x="7833" y="1331400"/>
                  </a:lnTo>
                  <a:lnTo>
                    <a:pt x="5341" y="1284509"/>
                  </a:lnTo>
                  <a:lnTo>
                    <a:pt x="3078" y="1239653"/>
                  </a:lnTo>
                  <a:lnTo>
                    <a:pt x="1638" y="1196136"/>
                  </a:lnTo>
                  <a:lnTo>
                    <a:pt x="1615" y="1153263"/>
                  </a:lnTo>
                  <a:lnTo>
                    <a:pt x="3604" y="1110340"/>
                  </a:lnTo>
                  <a:lnTo>
                    <a:pt x="8199" y="1066673"/>
                  </a:lnTo>
                  <a:lnTo>
                    <a:pt x="13565" y="1023128"/>
                  </a:lnTo>
                  <a:lnTo>
                    <a:pt x="17526" y="980322"/>
                  </a:lnTo>
                  <a:lnTo>
                    <a:pt x="20160" y="937293"/>
                  </a:lnTo>
                  <a:lnTo>
                    <a:pt x="21549" y="893081"/>
                  </a:lnTo>
                  <a:lnTo>
                    <a:pt x="21772" y="846724"/>
                  </a:lnTo>
                  <a:lnTo>
                    <a:pt x="20909" y="797263"/>
                  </a:lnTo>
                  <a:lnTo>
                    <a:pt x="19040" y="743735"/>
                  </a:lnTo>
                  <a:lnTo>
                    <a:pt x="16246" y="685181"/>
                  </a:lnTo>
                  <a:lnTo>
                    <a:pt x="12605" y="620638"/>
                  </a:lnTo>
                  <a:lnTo>
                    <a:pt x="8199" y="549148"/>
                  </a:lnTo>
                  <a:lnTo>
                    <a:pt x="4515" y="483413"/>
                  </a:lnTo>
                  <a:lnTo>
                    <a:pt x="2021" y="422628"/>
                  </a:lnTo>
                  <a:lnTo>
                    <a:pt x="566" y="366201"/>
                  </a:lnTo>
                  <a:lnTo>
                    <a:pt x="0" y="313540"/>
                  </a:lnTo>
                  <a:lnTo>
                    <a:pt x="170" y="264053"/>
                  </a:lnTo>
                  <a:lnTo>
                    <a:pt x="925" y="217149"/>
                  </a:lnTo>
                  <a:lnTo>
                    <a:pt x="2115" y="172234"/>
                  </a:lnTo>
                  <a:lnTo>
                    <a:pt x="3589" y="128717"/>
                  </a:lnTo>
                  <a:lnTo>
                    <a:pt x="5195" y="86006"/>
                  </a:lnTo>
                  <a:lnTo>
                    <a:pt x="6782" y="43509"/>
                  </a:lnTo>
                  <a:lnTo>
                    <a:pt x="8199" y="635"/>
                  </a:lnTo>
                  <a:lnTo>
                    <a:pt x="13406" y="0"/>
                  </a:lnTo>
                  <a:lnTo>
                    <a:pt x="22423" y="1397"/>
                  </a:lnTo>
                  <a:lnTo>
                    <a:pt x="27249" y="635"/>
                  </a:lnTo>
                  <a:close/>
                </a:path>
              </a:pathLst>
            </a:custGeom>
            <a:noFill/>
            <a:ln cap="flat" cmpd="sng" w="41275">
              <a:solidFill>
                <a:srgbClr val="EC7C3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428" name="Google Shape;428;p31"/>
          <p:cNvSpPr txBox="1"/>
          <p:nvPr/>
        </p:nvSpPr>
        <p:spPr>
          <a:xfrm>
            <a:off x="4736719" y="518731"/>
            <a:ext cx="6626859" cy="1496695"/>
          </a:xfrm>
          <a:prstGeom prst="rect">
            <a:avLst/>
          </a:prstGeom>
          <a:noFill/>
          <a:ln>
            <a:noFill/>
          </a:ln>
        </p:spPr>
        <p:txBody>
          <a:bodyPr anchorCtr="0" anchor="t" bIns="0" lIns="0" spcFirstLastPara="1" rIns="0" wrap="square" tIns="36825">
            <a:spAutoFit/>
          </a:bodyPr>
          <a:lstStyle/>
          <a:p>
            <a:pPr indent="-228600" lvl="0" marL="241300" marR="5080" rtl="0" algn="l">
              <a:lnSpc>
                <a:spcPct val="111612"/>
              </a:lnSpc>
              <a:spcBef>
                <a:spcPts val="0"/>
              </a:spcBef>
              <a:spcAft>
                <a:spcPts val="0"/>
              </a:spcAft>
              <a:buSzPts val="1550"/>
              <a:buFont typeface="Arial"/>
              <a:buChar char="•"/>
            </a:pPr>
            <a:r>
              <a:rPr b="1" lang="en-US" sz="1550">
                <a:latin typeface="Calibri"/>
                <a:ea typeface="Calibri"/>
                <a:cs typeface="Calibri"/>
                <a:sym typeface="Calibri"/>
              </a:rPr>
              <a:t>Payload Distribution: </a:t>
            </a:r>
            <a:r>
              <a:rPr lang="en-US" sz="1550">
                <a:latin typeface="Calibri"/>
                <a:ea typeface="Calibri"/>
                <a:cs typeface="Calibri"/>
                <a:sym typeface="Calibri"/>
              </a:rPr>
              <a:t>Most launches from the CCAFS SLC 40 site handle payloads below 10,000 kg, while the VAFB SLC 4E and KSC LC 39A sites have a wider range of payload masses, indicating varied mission profiles.</a:t>
            </a:r>
            <a:endParaRPr sz="1550">
              <a:latin typeface="Calibri"/>
              <a:ea typeface="Calibri"/>
              <a:cs typeface="Calibri"/>
              <a:sym typeface="Calibri"/>
            </a:endParaRPr>
          </a:p>
          <a:p>
            <a:pPr indent="-226059" lvl="0" marL="238759" marR="25400" rtl="0" algn="just">
              <a:lnSpc>
                <a:spcPct val="111612"/>
              </a:lnSpc>
              <a:spcBef>
                <a:spcPts val="1050"/>
              </a:spcBef>
              <a:spcAft>
                <a:spcPts val="0"/>
              </a:spcAft>
              <a:buSzPts val="1550"/>
              <a:buFont typeface="Arial"/>
              <a:buChar char="•"/>
            </a:pPr>
            <a:r>
              <a:rPr b="1" lang="en-US" sz="1550">
                <a:latin typeface="Calibri"/>
                <a:ea typeface="Calibri"/>
                <a:cs typeface="Calibri"/>
                <a:sym typeface="Calibri"/>
              </a:rPr>
              <a:t>High-Capacity Launches: </a:t>
            </a:r>
            <a:r>
              <a:rPr lang="en-US" sz="1550">
                <a:latin typeface="Calibri"/>
                <a:ea typeface="Calibri"/>
                <a:cs typeface="Calibri"/>
                <a:sym typeface="Calibri"/>
              </a:rPr>
              <a:t>The KSC LC 39A site is frequently used for launching 	heavier payloads, with multiple launches carrying over 15,000 kg, suggesting 	its suitability for high-capacity missions.</a:t>
            </a:r>
            <a:endParaRPr sz="1550">
              <a:latin typeface="Calibri"/>
              <a:ea typeface="Calibri"/>
              <a:cs typeface="Calibri"/>
              <a:sym typeface="Calibri"/>
            </a:endParaRPr>
          </a:p>
        </p:txBody>
      </p:sp>
      <p:pic>
        <p:nvPicPr>
          <p:cNvPr id="429" name="Google Shape;429;p31"/>
          <p:cNvPicPr preferRelativeResize="0"/>
          <p:nvPr/>
        </p:nvPicPr>
        <p:blipFill rotWithShape="1">
          <a:blip r:embed="rId3">
            <a:alphaModFix/>
          </a:blip>
          <a:srcRect b="0" l="0" r="0" t="0"/>
          <a:stretch/>
        </p:blipFill>
        <p:spPr>
          <a:xfrm>
            <a:off x="652535" y="2438601"/>
            <a:ext cx="10732528" cy="3666721"/>
          </a:xfrm>
          <a:prstGeom prst="rect">
            <a:avLst/>
          </a:prstGeom>
          <a:noFill/>
          <a:ln>
            <a:noFill/>
          </a:ln>
        </p:spPr>
      </p:pic>
      <p:sp>
        <p:nvSpPr>
          <p:cNvPr id="430" name="Google Shape;430;p31"/>
          <p:cNvSpPr txBox="1"/>
          <p:nvPr/>
        </p:nvSpPr>
        <p:spPr>
          <a:xfrm>
            <a:off x="11076051" y="6472554"/>
            <a:ext cx="241300" cy="177800"/>
          </a:xfrm>
          <a:prstGeom prst="rect">
            <a:avLst/>
          </a:prstGeom>
          <a:noFill/>
          <a:ln>
            <a:noFill/>
          </a:ln>
        </p:spPr>
        <p:txBody>
          <a:bodyPr anchorCtr="0" anchor="t" bIns="0" lIns="0" spcFirstLastPara="1" rIns="0" wrap="square" tIns="0">
            <a:spAutoFit/>
          </a:bodyPr>
          <a:lstStyle/>
          <a:p>
            <a:pPr indent="0" lvl="0" marL="38100" rtl="0" algn="l">
              <a:lnSpc>
                <a:spcPct val="103333"/>
              </a:lnSpc>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34" name="Shape 434"/>
        <p:cNvGrpSpPr/>
        <p:nvPr/>
      </p:nvGrpSpPr>
      <p:grpSpPr>
        <a:xfrm>
          <a:off x="0" y="0"/>
          <a:ext cx="0" cy="0"/>
          <a:chOff x="0" y="0"/>
          <a:chExt cx="0" cy="0"/>
        </a:xfrm>
      </p:grpSpPr>
      <p:sp>
        <p:nvSpPr>
          <p:cNvPr id="435" name="Google Shape;435;p32"/>
          <p:cNvSpPr txBox="1"/>
          <p:nvPr>
            <p:ph type="title"/>
          </p:nvPr>
        </p:nvSpPr>
        <p:spPr>
          <a:xfrm>
            <a:off x="710251" y="934975"/>
            <a:ext cx="3998100" cy="1554900"/>
          </a:xfrm>
          <a:prstGeom prst="rect">
            <a:avLst/>
          </a:prstGeom>
          <a:noFill/>
          <a:ln>
            <a:noFill/>
          </a:ln>
        </p:spPr>
        <p:txBody>
          <a:bodyPr anchorCtr="0" anchor="t" bIns="0" lIns="0" spcFirstLastPara="1" rIns="0" wrap="square" tIns="90150">
            <a:spAutoFit/>
          </a:bodyPr>
          <a:lstStyle/>
          <a:p>
            <a:pPr indent="0" lvl="0" marL="12700" marR="5080" rtl="0" algn="l">
              <a:lnSpc>
                <a:spcPct val="109010"/>
              </a:lnSpc>
              <a:spcBef>
                <a:spcPts val="0"/>
              </a:spcBef>
              <a:spcAft>
                <a:spcPts val="0"/>
              </a:spcAft>
              <a:buNone/>
            </a:pPr>
            <a:r>
              <a:rPr lang="en-US" sz="4550">
                <a:solidFill>
                  <a:srgbClr val="000000"/>
                </a:solidFill>
                <a:latin typeface="Calibri"/>
                <a:ea typeface="Calibri"/>
                <a:cs typeface="Calibri"/>
                <a:sym typeface="Calibri"/>
              </a:rPr>
              <a:t>Success Rate vs. Orbit Type</a:t>
            </a:r>
            <a:endParaRPr sz="4550">
              <a:latin typeface="Calibri"/>
              <a:ea typeface="Calibri"/>
              <a:cs typeface="Calibri"/>
              <a:sym typeface="Calibri"/>
            </a:endParaRPr>
          </a:p>
        </p:txBody>
      </p:sp>
      <p:grpSp>
        <p:nvGrpSpPr>
          <p:cNvPr id="436" name="Google Shape;436;p32"/>
          <p:cNvGrpSpPr/>
          <p:nvPr/>
        </p:nvGrpSpPr>
        <p:grpSpPr>
          <a:xfrm>
            <a:off x="647496" y="2555462"/>
            <a:ext cx="3248864" cy="48895"/>
            <a:chOff x="647496" y="2555462"/>
            <a:chExt cx="3248864" cy="48895"/>
          </a:xfrm>
        </p:grpSpPr>
        <p:sp>
          <p:nvSpPr>
            <p:cNvPr id="437" name="Google Shape;437;p32"/>
            <p:cNvSpPr/>
            <p:nvPr/>
          </p:nvSpPr>
          <p:spPr>
            <a:xfrm>
              <a:off x="647700" y="2560500"/>
              <a:ext cx="3248660" cy="41275"/>
            </a:xfrm>
            <a:custGeom>
              <a:rect b="b" l="l" r="r" t="t"/>
              <a:pathLst>
                <a:path extrusionOk="0" h="41275" w="3248660">
                  <a:moveTo>
                    <a:pt x="949776" y="28"/>
                  </a:moveTo>
                  <a:lnTo>
                    <a:pt x="908617" y="0"/>
                  </a:lnTo>
                  <a:lnTo>
                    <a:pt x="868796" y="772"/>
                  </a:lnTo>
                  <a:lnTo>
                    <a:pt x="828237" y="2192"/>
                  </a:lnTo>
                  <a:lnTo>
                    <a:pt x="681380" y="8787"/>
                  </a:lnTo>
                  <a:lnTo>
                    <a:pt x="557024" y="13502"/>
                  </a:lnTo>
                  <a:lnTo>
                    <a:pt x="408641" y="19688"/>
                  </a:lnTo>
                  <a:lnTo>
                    <a:pt x="365138" y="21166"/>
                  </a:lnTo>
                  <a:lnTo>
                    <a:pt x="322275" y="22155"/>
                  </a:lnTo>
                  <a:lnTo>
                    <a:pt x="278650" y="22539"/>
                  </a:lnTo>
                  <a:lnTo>
                    <a:pt x="232860" y="22199"/>
                  </a:lnTo>
                  <a:lnTo>
                    <a:pt x="183503" y="21018"/>
                  </a:lnTo>
                  <a:lnTo>
                    <a:pt x="129176" y="18878"/>
                  </a:lnTo>
                  <a:lnTo>
                    <a:pt x="68475" y="15661"/>
                  </a:lnTo>
                  <a:lnTo>
                    <a:pt x="0" y="11249"/>
                  </a:lnTo>
                  <a:lnTo>
                    <a:pt x="368" y="18488"/>
                  </a:lnTo>
                  <a:lnTo>
                    <a:pt x="838" y="21282"/>
                  </a:lnTo>
                  <a:lnTo>
                    <a:pt x="0" y="30299"/>
                  </a:lnTo>
                  <a:lnTo>
                    <a:pt x="45362" y="30022"/>
                  </a:lnTo>
                  <a:lnTo>
                    <a:pt x="90248" y="30127"/>
                  </a:lnTo>
                  <a:lnTo>
                    <a:pt x="135110" y="30523"/>
                  </a:lnTo>
                  <a:lnTo>
                    <a:pt x="274084" y="32535"/>
                  </a:lnTo>
                  <a:lnTo>
                    <a:pt x="374923" y="33650"/>
                  </a:lnTo>
                  <a:lnTo>
                    <a:pt x="429158" y="33864"/>
                  </a:lnTo>
                  <a:lnTo>
                    <a:pt x="486542" y="33728"/>
                  </a:lnTo>
                  <a:lnTo>
                    <a:pt x="547528" y="33149"/>
                  </a:lnTo>
                  <a:lnTo>
                    <a:pt x="612568" y="32037"/>
                  </a:lnTo>
                  <a:lnTo>
                    <a:pt x="750859" y="28722"/>
                  </a:lnTo>
                  <a:lnTo>
                    <a:pt x="813691" y="28037"/>
                  </a:lnTo>
                  <a:lnTo>
                    <a:pt x="871372" y="28072"/>
                  </a:lnTo>
                  <a:lnTo>
                    <a:pt x="924660" y="28657"/>
                  </a:lnTo>
                  <a:lnTo>
                    <a:pt x="974313" y="29619"/>
                  </a:lnTo>
                  <a:lnTo>
                    <a:pt x="1109052" y="33053"/>
                  </a:lnTo>
                  <a:lnTo>
                    <a:pt x="1151752" y="33808"/>
                  </a:lnTo>
                  <a:lnTo>
                    <a:pt x="1194611" y="34081"/>
                  </a:lnTo>
                  <a:lnTo>
                    <a:pt x="1238386" y="33702"/>
                  </a:lnTo>
                  <a:lnTo>
                    <a:pt x="1283837" y="32499"/>
                  </a:lnTo>
                  <a:lnTo>
                    <a:pt x="1386092" y="27577"/>
                  </a:lnTo>
                  <a:lnTo>
                    <a:pt x="1433891" y="25827"/>
                  </a:lnTo>
                  <a:lnTo>
                    <a:pt x="1477030" y="24906"/>
                  </a:lnTo>
                  <a:lnTo>
                    <a:pt x="1517422" y="24673"/>
                  </a:lnTo>
                  <a:lnTo>
                    <a:pt x="1556977" y="24983"/>
                  </a:lnTo>
                  <a:lnTo>
                    <a:pt x="1745064" y="28820"/>
                  </a:lnTo>
                  <a:lnTo>
                    <a:pt x="1809111" y="29715"/>
                  </a:lnTo>
                  <a:lnTo>
                    <a:pt x="1883791" y="30299"/>
                  </a:lnTo>
                  <a:lnTo>
                    <a:pt x="1946653" y="30200"/>
                  </a:lnTo>
                  <a:lnTo>
                    <a:pt x="2008365" y="29419"/>
                  </a:lnTo>
                  <a:lnTo>
                    <a:pt x="2068759" y="28132"/>
                  </a:lnTo>
                  <a:lnTo>
                    <a:pt x="2127670" y="26511"/>
                  </a:lnTo>
                  <a:lnTo>
                    <a:pt x="2293826" y="21393"/>
                  </a:lnTo>
                  <a:lnTo>
                    <a:pt x="2345130" y="20182"/>
                  </a:lnTo>
                  <a:lnTo>
                    <a:pt x="2394115" y="19509"/>
                  </a:lnTo>
                  <a:lnTo>
                    <a:pt x="2440615" y="19547"/>
                  </a:lnTo>
                  <a:lnTo>
                    <a:pt x="2484462" y="20471"/>
                  </a:lnTo>
                  <a:lnTo>
                    <a:pt x="2525490" y="22455"/>
                  </a:lnTo>
                  <a:lnTo>
                    <a:pt x="2563531" y="25673"/>
                  </a:lnTo>
                  <a:lnTo>
                    <a:pt x="2598420" y="30299"/>
                  </a:lnTo>
                  <a:lnTo>
                    <a:pt x="2637678" y="35217"/>
                  </a:lnTo>
                  <a:lnTo>
                    <a:pt x="2683041" y="38509"/>
                  </a:lnTo>
                  <a:lnTo>
                    <a:pt x="2733329" y="40397"/>
                  </a:lnTo>
                  <a:lnTo>
                    <a:pt x="2787366" y="41100"/>
                  </a:lnTo>
                  <a:lnTo>
                    <a:pt x="2843974" y="40836"/>
                  </a:lnTo>
                  <a:lnTo>
                    <a:pt x="2901974" y="39826"/>
                  </a:lnTo>
                  <a:lnTo>
                    <a:pt x="2960188" y="38289"/>
                  </a:lnTo>
                  <a:lnTo>
                    <a:pt x="3171637" y="31264"/>
                  </a:lnTo>
                  <a:lnTo>
                    <a:pt x="3213257" y="30387"/>
                  </a:lnTo>
                  <a:lnTo>
                    <a:pt x="3248025" y="30299"/>
                  </a:lnTo>
                  <a:lnTo>
                    <a:pt x="3248405" y="21155"/>
                  </a:lnTo>
                  <a:lnTo>
                    <a:pt x="3247771" y="15948"/>
                  </a:lnTo>
                  <a:lnTo>
                    <a:pt x="3248025" y="11249"/>
                  </a:lnTo>
                  <a:lnTo>
                    <a:pt x="3194449" y="16484"/>
                  </a:lnTo>
                  <a:lnTo>
                    <a:pt x="3139700" y="19729"/>
                  </a:lnTo>
                  <a:lnTo>
                    <a:pt x="3084174" y="21271"/>
                  </a:lnTo>
                  <a:lnTo>
                    <a:pt x="3028265" y="21397"/>
                  </a:lnTo>
                  <a:lnTo>
                    <a:pt x="2972369" y="20393"/>
                  </a:lnTo>
                  <a:lnTo>
                    <a:pt x="2916880" y="18546"/>
                  </a:lnTo>
                  <a:lnTo>
                    <a:pt x="2862193" y="16142"/>
                  </a:lnTo>
                  <a:lnTo>
                    <a:pt x="2706901" y="8455"/>
                  </a:lnTo>
                  <a:lnTo>
                    <a:pt x="2659376" y="6689"/>
                  </a:lnTo>
                  <a:lnTo>
                    <a:pt x="2614630" y="5799"/>
                  </a:lnTo>
                  <a:lnTo>
                    <a:pt x="2573057" y="6072"/>
                  </a:lnTo>
                  <a:lnTo>
                    <a:pt x="2535052" y="7793"/>
                  </a:lnTo>
                  <a:lnTo>
                    <a:pt x="2458042" y="15697"/>
                  </a:lnTo>
                  <a:lnTo>
                    <a:pt x="2409773" y="18217"/>
                  </a:lnTo>
                  <a:lnTo>
                    <a:pt x="2357332" y="19143"/>
                  </a:lnTo>
                  <a:lnTo>
                    <a:pt x="2301846" y="18813"/>
                  </a:lnTo>
                  <a:lnTo>
                    <a:pt x="2244445" y="17562"/>
                  </a:lnTo>
                  <a:lnTo>
                    <a:pt x="2186257" y="15726"/>
                  </a:lnTo>
                  <a:lnTo>
                    <a:pt x="2072033" y="11644"/>
                  </a:lnTo>
                  <a:lnTo>
                    <a:pt x="2018254" y="10070"/>
                  </a:lnTo>
                  <a:lnTo>
                    <a:pt x="1968201" y="9256"/>
                  </a:lnTo>
                  <a:lnTo>
                    <a:pt x="1923004" y="9537"/>
                  </a:lnTo>
                  <a:lnTo>
                    <a:pt x="1883791" y="11249"/>
                  </a:lnTo>
                  <a:lnTo>
                    <a:pt x="1850698" y="13415"/>
                  </a:lnTo>
                  <a:lnTo>
                    <a:pt x="1813107" y="15515"/>
                  </a:lnTo>
                  <a:lnTo>
                    <a:pt x="1771452" y="17481"/>
                  </a:lnTo>
                  <a:lnTo>
                    <a:pt x="1726167" y="19247"/>
                  </a:lnTo>
                  <a:lnTo>
                    <a:pt x="1677686" y="20746"/>
                  </a:lnTo>
                  <a:lnTo>
                    <a:pt x="1626446" y="21913"/>
                  </a:lnTo>
                  <a:lnTo>
                    <a:pt x="1572879" y="22679"/>
                  </a:lnTo>
                  <a:lnTo>
                    <a:pt x="1517420" y="22979"/>
                  </a:lnTo>
                  <a:lnTo>
                    <a:pt x="1460505" y="22746"/>
                  </a:lnTo>
                  <a:lnTo>
                    <a:pt x="1402568" y="21913"/>
                  </a:lnTo>
                  <a:lnTo>
                    <a:pt x="1344043" y="20413"/>
                  </a:lnTo>
                  <a:lnTo>
                    <a:pt x="1285365" y="18180"/>
                  </a:lnTo>
                  <a:lnTo>
                    <a:pt x="1226969" y="15148"/>
                  </a:lnTo>
                  <a:lnTo>
                    <a:pt x="1102028" y="6469"/>
                  </a:lnTo>
                  <a:lnTo>
                    <a:pt x="1044406" y="3108"/>
                  </a:lnTo>
                  <a:lnTo>
                    <a:pt x="994347" y="1013"/>
                  </a:lnTo>
                  <a:lnTo>
                    <a:pt x="949776" y="28"/>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38" name="Google Shape;438;p32"/>
            <p:cNvSpPr/>
            <p:nvPr/>
          </p:nvSpPr>
          <p:spPr>
            <a:xfrm>
              <a:off x="647496" y="2555462"/>
              <a:ext cx="3248660" cy="48895"/>
            </a:xfrm>
            <a:custGeom>
              <a:rect b="b" l="l" r="r" t="t"/>
              <a:pathLst>
                <a:path extrusionOk="0" h="48894" w="3248660">
                  <a:moveTo>
                    <a:pt x="203" y="16287"/>
                  </a:moveTo>
                  <a:lnTo>
                    <a:pt x="59712" y="11068"/>
                  </a:lnTo>
                  <a:lnTo>
                    <a:pt x="118295" y="6886"/>
                  </a:lnTo>
                  <a:lnTo>
                    <a:pt x="175789" y="3714"/>
                  </a:lnTo>
                  <a:lnTo>
                    <a:pt x="232030" y="1527"/>
                  </a:lnTo>
                  <a:lnTo>
                    <a:pt x="286856" y="298"/>
                  </a:lnTo>
                  <a:lnTo>
                    <a:pt x="340104" y="0"/>
                  </a:lnTo>
                  <a:lnTo>
                    <a:pt x="391610" y="606"/>
                  </a:lnTo>
                  <a:lnTo>
                    <a:pt x="441213" y="2091"/>
                  </a:lnTo>
                  <a:lnTo>
                    <a:pt x="488748" y="4429"/>
                  </a:lnTo>
                  <a:lnTo>
                    <a:pt x="534053" y="7591"/>
                  </a:lnTo>
                  <a:lnTo>
                    <a:pt x="576965" y="11553"/>
                  </a:lnTo>
                  <a:lnTo>
                    <a:pt x="617321" y="16287"/>
                  </a:lnTo>
                  <a:lnTo>
                    <a:pt x="654127" y="20343"/>
                  </a:lnTo>
                  <a:lnTo>
                    <a:pt x="692612" y="23174"/>
                  </a:lnTo>
                  <a:lnTo>
                    <a:pt x="732916" y="24929"/>
                  </a:lnTo>
                  <a:lnTo>
                    <a:pt x="775179" y="25758"/>
                  </a:lnTo>
                  <a:lnTo>
                    <a:pt x="819543" y="25811"/>
                  </a:lnTo>
                  <a:lnTo>
                    <a:pt x="866147" y="25239"/>
                  </a:lnTo>
                  <a:lnTo>
                    <a:pt x="915132" y="24190"/>
                  </a:lnTo>
                  <a:lnTo>
                    <a:pt x="966638" y="22815"/>
                  </a:lnTo>
                  <a:lnTo>
                    <a:pt x="1020806" y="21263"/>
                  </a:lnTo>
                  <a:lnTo>
                    <a:pt x="1077775" y="19685"/>
                  </a:lnTo>
                  <a:lnTo>
                    <a:pt x="1137688" y="18229"/>
                  </a:lnTo>
                  <a:lnTo>
                    <a:pt x="1200682" y="17047"/>
                  </a:lnTo>
                  <a:lnTo>
                    <a:pt x="1266901" y="16287"/>
                  </a:lnTo>
                  <a:lnTo>
                    <a:pt x="1332636" y="16044"/>
                  </a:lnTo>
                  <a:lnTo>
                    <a:pt x="1394409" y="16238"/>
                  </a:lnTo>
                  <a:lnTo>
                    <a:pt x="1452696" y="16761"/>
                  </a:lnTo>
                  <a:lnTo>
                    <a:pt x="1507975" y="17505"/>
                  </a:lnTo>
                  <a:lnTo>
                    <a:pt x="1560725" y="18361"/>
                  </a:lnTo>
                  <a:lnTo>
                    <a:pt x="1611424" y="19223"/>
                  </a:lnTo>
                  <a:lnTo>
                    <a:pt x="1660549" y="19980"/>
                  </a:lnTo>
                  <a:lnTo>
                    <a:pt x="1708578" y="20526"/>
                  </a:lnTo>
                  <a:lnTo>
                    <a:pt x="1755990" y="20751"/>
                  </a:lnTo>
                  <a:lnTo>
                    <a:pt x="1803262" y="20548"/>
                  </a:lnTo>
                  <a:lnTo>
                    <a:pt x="1850871" y="19809"/>
                  </a:lnTo>
                  <a:lnTo>
                    <a:pt x="1899298" y="18424"/>
                  </a:lnTo>
                  <a:lnTo>
                    <a:pt x="1949018" y="16287"/>
                  </a:lnTo>
                  <a:lnTo>
                    <a:pt x="2000571" y="14354"/>
                  </a:lnTo>
                  <a:lnTo>
                    <a:pt x="2053886" y="13514"/>
                  </a:lnTo>
                  <a:lnTo>
                    <a:pt x="2108524" y="13556"/>
                  </a:lnTo>
                  <a:lnTo>
                    <a:pt x="2164046" y="14271"/>
                  </a:lnTo>
                  <a:lnTo>
                    <a:pt x="2220014" y="15448"/>
                  </a:lnTo>
                  <a:lnTo>
                    <a:pt x="2275987" y="16877"/>
                  </a:lnTo>
                  <a:lnTo>
                    <a:pt x="2331529" y="18348"/>
                  </a:lnTo>
                  <a:lnTo>
                    <a:pt x="2386200" y="19652"/>
                  </a:lnTo>
                  <a:lnTo>
                    <a:pt x="2439561" y="20576"/>
                  </a:lnTo>
                  <a:lnTo>
                    <a:pt x="2491174" y="20912"/>
                  </a:lnTo>
                  <a:lnTo>
                    <a:pt x="2540600" y="20450"/>
                  </a:lnTo>
                  <a:lnTo>
                    <a:pt x="2587400" y="18978"/>
                  </a:lnTo>
                  <a:lnTo>
                    <a:pt x="2631135" y="16287"/>
                  </a:lnTo>
                  <a:lnTo>
                    <a:pt x="2679012" y="13326"/>
                  </a:lnTo>
                  <a:lnTo>
                    <a:pt x="2730856" y="11604"/>
                  </a:lnTo>
                  <a:lnTo>
                    <a:pt x="2785670" y="10912"/>
                  </a:lnTo>
                  <a:lnTo>
                    <a:pt x="2842458" y="11038"/>
                  </a:lnTo>
                  <a:lnTo>
                    <a:pt x="2900223" y="11773"/>
                  </a:lnTo>
                  <a:lnTo>
                    <a:pt x="2957969" y="12906"/>
                  </a:lnTo>
                  <a:lnTo>
                    <a:pt x="3014699" y="14227"/>
                  </a:lnTo>
                  <a:lnTo>
                    <a:pt x="3069416" y="15525"/>
                  </a:lnTo>
                  <a:lnTo>
                    <a:pt x="3121125" y="16591"/>
                  </a:lnTo>
                  <a:lnTo>
                    <a:pt x="3168827" y="17213"/>
                  </a:lnTo>
                  <a:lnTo>
                    <a:pt x="3211527" y="17182"/>
                  </a:lnTo>
                  <a:lnTo>
                    <a:pt x="3248228" y="16287"/>
                  </a:lnTo>
                  <a:lnTo>
                    <a:pt x="3247466" y="24796"/>
                  </a:lnTo>
                  <a:lnTo>
                    <a:pt x="3247847" y="28860"/>
                  </a:lnTo>
                  <a:lnTo>
                    <a:pt x="3248228" y="35337"/>
                  </a:lnTo>
                  <a:lnTo>
                    <a:pt x="3209201" y="36115"/>
                  </a:lnTo>
                  <a:lnTo>
                    <a:pt x="3164075" y="36344"/>
                  </a:lnTo>
                  <a:lnTo>
                    <a:pt x="3113913" y="36130"/>
                  </a:lnTo>
                  <a:lnTo>
                    <a:pt x="3059777" y="35582"/>
                  </a:lnTo>
                  <a:lnTo>
                    <a:pt x="3002729" y="34806"/>
                  </a:lnTo>
                  <a:lnTo>
                    <a:pt x="2943833" y="33911"/>
                  </a:lnTo>
                  <a:lnTo>
                    <a:pt x="2884150" y="33004"/>
                  </a:lnTo>
                  <a:lnTo>
                    <a:pt x="2824744" y="32192"/>
                  </a:lnTo>
                  <a:lnTo>
                    <a:pt x="2766676" y="31582"/>
                  </a:lnTo>
                  <a:lnTo>
                    <a:pt x="2711008" y="31283"/>
                  </a:lnTo>
                  <a:lnTo>
                    <a:pt x="2658805" y="31401"/>
                  </a:lnTo>
                  <a:lnTo>
                    <a:pt x="2611127" y="32045"/>
                  </a:lnTo>
                  <a:lnTo>
                    <a:pt x="2569037" y="33321"/>
                  </a:lnTo>
                  <a:lnTo>
                    <a:pt x="2533599" y="35337"/>
                  </a:lnTo>
                  <a:lnTo>
                    <a:pt x="2500283" y="37023"/>
                  </a:lnTo>
                  <a:lnTo>
                    <a:pt x="2424431" y="36758"/>
                  </a:lnTo>
                  <a:lnTo>
                    <a:pt x="2382084" y="35326"/>
                  </a:lnTo>
                  <a:lnTo>
                    <a:pt x="2336917" y="33375"/>
                  </a:lnTo>
                  <a:lnTo>
                    <a:pt x="2289023" y="31165"/>
                  </a:lnTo>
                  <a:lnTo>
                    <a:pt x="2238498" y="28955"/>
                  </a:lnTo>
                  <a:lnTo>
                    <a:pt x="2185437" y="27006"/>
                  </a:lnTo>
                  <a:lnTo>
                    <a:pt x="2129933" y="25578"/>
                  </a:lnTo>
                  <a:lnTo>
                    <a:pt x="2072081" y="24929"/>
                  </a:lnTo>
                  <a:lnTo>
                    <a:pt x="2011978" y="25321"/>
                  </a:lnTo>
                  <a:lnTo>
                    <a:pt x="1949716" y="27013"/>
                  </a:lnTo>
                  <a:lnTo>
                    <a:pt x="1885390" y="30265"/>
                  </a:lnTo>
                  <a:lnTo>
                    <a:pt x="1819097" y="35337"/>
                  </a:lnTo>
                  <a:lnTo>
                    <a:pt x="1751268" y="40941"/>
                  </a:lnTo>
                  <a:lnTo>
                    <a:pt x="1691665" y="44826"/>
                  </a:lnTo>
                  <a:lnTo>
                    <a:pt x="1638857" y="47204"/>
                  </a:lnTo>
                  <a:lnTo>
                    <a:pt x="1591412" y="48292"/>
                  </a:lnTo>
                  <a:lnTo>
                    <a:pt x="1547897" y="48302"/>
                  </a:lnTo>
                  <a:lnTo>
                    <a:pt x="1506882" y="47450"/>
                  </a:lnTo>
                  <a:lnTo>
                    <a:pt x="1466935" y="45949"/>
                  </a:lnTo>
                  <a:lnTo>
                    <a:pt x="1426623" y="44015"/>
                  </a:lnTo>
                  <a:lnTo>
                    <a:pt x="1384516" y="41861"/>
                  </a:lnTo>
                  <a:lnTo>
                    <a:pt x="1339181" y="39702"/>
                  </a:lnTo>
                  <a:lnTo>
                    <a:pt x="1289186" y="37752"/>
                  </a:lnTo>
                  <a:lnTo>
                    <a:pt x="1233100" y="36226"/>
                  </a:lnTo>
                  <a:lnTo>
                    <a:pt x="1169492" y="35337"/>
                  </a:lnTo>
                  <a:lnTo>
                    <a:pt x="1131004" y="35189"/>
                  </a:lnTo>
                  <a:lnTo>
                    <a:pt x="1092163" y="35286"/>
                  </a:lnTo>
                  <a:lnTo>
                    <a:pt x="1052859" y="35595"/>
                  </a:lnTo>
                  <a:lnTo>
                    <a:pt x="1012983" y="36082"/>
                  </a:lnTo>
                  <a:lnTo>
                    <a:pt x="972424" y="36715"/>
                  </a:lnTo>
                  <a:lnTo>
                    <a:pt x="931072" y="37461"/>
                  </a:lnTo>
                  <a:lnTo>
                    <a:pt x="888817" y="38287"/>
                  </a:lnTo>
                  <a:lnTo>
                    <a:pt x="845550" y="39159"/>
                  </a:lnTo>
                  <a:lnTo>
                    <a:pt x="801160" y="40044"/>
                  </a:lnTo>
                  <a:lnTo>
                    <a:pt x="755537" y="40910"/>
                  </a:lnTo>
                  <a:lnTo>
                    <a:pt x="708571" y="41723"/>
                  </a:lnTo>
                  <a:lnTo>
                    <a:pt x="660152" y="42451"/>
                  </a:lnTo>
                  <a:lnTo>
                    <a:pt x="610171" y="43060"/>
                  </a:lnTo>
                  <a:lnTo>
                    <a:pt x="558517" y="43516"/>
                  </a:lnTo>
                  <a:lnTo>
                    <a:pt x="505080" y="43788"/>
                  </a:lnTo>
                  <a:lnTo>
                    <a:pt x="449750" y="43842"/>
                  </a:lnTo>
                  <a:lnTo>
                    <a:pt x="392418" y="43645"/>
                  </a:lnTo>
                  <a:lnTo>
                    <a:pt x="332972" y="43164"/>
                  </a:lnTo>
                  <a:lnTo>
                    <a:pt x="271304" y="42365"/>
                  </a:lnTo>
                  <a:lnTo>
                    <a:pt x="207303" y="41216"/>
                  </a:lnTo>
                  <a:lnTo>
                    <a:pt x="140859" y="39684"/>
                  </a:lnTo>
                  <a:lnTo>
                    <a:pt x="71862" y="37735"/>
                  </a:lnTo>
                  <a:lnTo>
                    <a:pt x="203" y="35337"/>
                  </a:lnTo>
                  <a:lnTo>
                    <a:pt x="152" y="29241"/>
                  </a:lnTo>
                  <a:lnTo>
                    <a:pt x="0" y="23018"/>
                  </a:lnTo>
                  <a:lnTo>
                    <a:pt x="203" y="16287"/>
                  </a:lnTo>
                  <a:close/>
                </a:path>
              </a:pathLst>
            </a:custGeom>
            <a:noFill/>
            <a:ln cap="flat" cmpd="sng" w="38100">
              <a:solidFill>
                <a:srgbClr val="EC7C3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439" name="Google Shape;439;p32"/>
          <p:cNvSpPr txBox="1"/>
          <p:nvPr/>
        </p:nvSpPr>
        <p:spPr>
          <a:xfrm>
            <a:off x="710247" y="2806128"/>
            <a:ext cx="3241675" cy="2812415"/>
          </a:xfrm>
          <a:prstGeom prst="rect">
            <a:avLst/>
          </a:prstGeom>
          <a:noFill/>
          <a:ln>
            <a:noFill/>
          </a:ln>
        </p:spPr>
        <p:txBody>
          <a:bodyPr anchorCtr="0" anchor="t" bIns="0" lIns="0" spcFirstLastPara="1" rIns="0" wrap="square" tIns="36825">
            <a:spAutoFit/>
          </a:bodyPr>
          <a:lstStyle/>
          <a:p>
            <a:pPr indent="-229234" lvl="0" marL="241300" marR="347345" rtl="0" algn="l">
              <a:lnSpc>
                <a:spcPct val="111612"/>
              </a:lnSpc>
              <a:spcBef>
                <a:spcPts val="0"/>
              </a:spcBef>
              <a:spcAft>
                <a:spcPts val="0"/>
              </a:spcAft>
              <a:buSzPts val="1550"/>
              <a:buFont typeface="Arial"/>
              <a:buChar char="•"/>
            </a:pPr>
            <a:r>
              <a:rPr b="1" lang="en-US" sz="1550">
                <a:latin typeface="Calibri"/>
                <a:ea typeface="Calibri"/>
                <a:cs typeface="Calibri"/>
                <a:sym typeface="Calibri"/>
              </a:rPr>
              <a:t>High Success Rates: </a:t>
            </a:r>
            <a:r>
              <a:rPr lang="en-US" sz="1550">
                <a:latin typeface="Calibri"/>
                <a:ea typeface="Calibri"/>
                <a:cs typeface="Calibri"/>
                <a:sym typeface="Calibri"/>
              </a:rPr>
              <a:t>Missions to VLEO, ES-L1, GEO, HEO, and SSO</a:t>
            </a:r>
            <a:endParaRPr sz="1550">
              <a:latin typeface="Calibri"/>
              <a:ea typeface="Calibri"/>
              <a:cs typeface="Calibri"/>
              <a:sym typeface="Calibri"/>
            </a:endParaRPr>
          </a:p>
          <a:p>
            <a:pPr indent="0" lvl="0" marL="241300" rtl="0" algn="l">
              <a:lnSpc>
                <a:spcPct val="107096"/>
              </a:lnSpc>
              <a:spcBef>
                <a:spcPts val="0"/>
              </a:spcBef>
              <a:spcAft>
                <a:spcPts val="0"/>
              </a:spcAft>
              <a:buNone/>
            </a:pPr>
            <a:r>
              <a:rPr lang="en-US" sz="1550">
                <a:latin typeface="Calibri"/>
                <a:ea typeface="Calibri"/>
                <a:cs typeface="Calibri"/>
                <a:sym typeface="Calibri"/>
              </a:rPr>
              <a:t>orbits have achieved a perfect</a:t>
            </a:r>
            <a:endParaRPr sz="1550">
              <a:latin typeface="Calibri"/>
              <a:ea typeface="Calibri"/>
              <a:cs typeface="Calibri"/>
              <a:sym typeface="Calibri"/>
            </a:endParaRPr>
          </a:p>
          <a:p>
            <a:pPr indent="0" lvl="0" marL="241300" marR="5080" rtl="0" algn="l">
              <a:lnSpc>
                <a:spcPct val="111612"/>
              </a:lnSpc>
              <a:spcBef>
                <a:spcPts val="140"/>
              </a:spcBef>
              <a:spcAft>
                <a:spcPts val="0"/>
              </a:spcAft>
              <a:buNone/>
            </a:pPr>
            <a:r>
              <a:rPr lang="en-US" sz="1550">
                <a:latin typeface="Calibri"/>
                <a:ea typeface="Calibri"/>
                <a:cs typeface="Calibri"/>
                <a:sym typeface="Calibri"/>
              </a:rPr>
              <a:t>success rate, indicating these orbits are highly reliable for successful first stage landings.</a:t>
            </a:r>
            <a:endParaRPr sz="1550">
              <a:latin typeface="Calibri"/>
              <a:ea typeface="Calibri"/>
              <a:cs typeface="Calibri"/>
              <a:sym typeface="Calibri"/>
            </a:endParaRPr>
          </a:p>
          <a:p>
            <a:pPr indent="-229234" lvl="0" marL="241300" marR="55880" rtl="0" algn="l">
              <a:lnSpc>
                <a:spcPct val="111612"/>
              </a:lnSpc>
              <a:spcBef>
                <a:spcPts val="965"/>
              </a:spcBef>
              <a:spcAft>
                <a:spcPts val="0"/>
              </a:spcAft>
              <a:buSzPts val="1550"/>
              <a:buFont typeface="Arial"/>
              <a:buChar char="•"/>
            </a:pPr>
            <a:r>
              <a:rPr b="1" lang="en-US" sz="1550">
                <a:latin typeface="Calibri"/>
                <a:ea typeface="Calibri"/>
                <a:cs typeface="Calibri"/>
                <a:sym typeface="Calibri"/>
              </a:rPr>
              <a:t>Lower Success Rate for GTO: </a:t>
            </a:r>
            <a:r>
              <a:rPr lang="en-US" sz="1550">
                <a:latin typeface="Calibri"/>
                <a:ea typeface="Calibri"/>
                <a:cs typeface="Calibri"/>
                <a:sym typeface="Calibri"/>
              </a:rPr>
              <a:t>The GTO orbit type shows a significantly lower success rate compared to other orbit types, suggesting that missions to this orbit may involve greater challenges or complexities.</a:t>
            </a:r>
            <a:endParaRPr sz="1550">
              <a:latin typeface="Calibri"/>
              <a:ea typeface="Calibri"/>
              <a:cs typeface="Calibri"/>
              <a:sym typeface="Calibri"/>
            </a:endParaRPr>
          </a:p>
        </p:txBody>
      </p:sp>
      <p:pic>
        <p:nvPicPr>
          <p:cNvPr id="440" name="Google Shape;440;p32"/>
          <p:cNvPicPr preferRelativeResize="0"/>
          <p:nvPr/>
        </p:nvPicPr>
        <p:blipFill rotWithShape="1">
          <a:blip r:embed="rId3">
            <a:alphaModFix/>
          </a:blip>
          <a:srcRect b="0" l="0" r="0" t="0"/>
          <a:stretch/>
        </p:blipFill>
        <p:spPr>
          <a:xfrm>
            <a:off x="4708307" y="1458313"/>
            <a:ext cx="6834276" cy="4009036"/>
          </a:xfrm>
          <a:prstGeom prst="rect">
            <a:avLst/>
          </a:prstGeom>
          <a:noFill/>
          <a:ln>
            <a:noFill/>
          </a:ln>
        </p:spPr>
      </p:pic>
      <p:sp>
        <p:nvSpPr>
          <p:cNvPr id="441" name="Google Shape;441;p32"/>
          <p:cNvSpPr txBox="1"/>
          <p:nvPr/>
        </p:nvSpPr>
        <p:spPr>
          <a:xfrm>
            <a:off x="11076051" y="6472554"/>
            <a:ext cx="241300" cy="177800"/>
          </a:xfrm>
          <a:prstGeom prst="rect">
            <a:avLst/>
          </a:prstGeom>
          <a:noFill/>
          <a:ln>
            <a:noFill/>
          </a:ln>
        </p:spPr>
        <p:txBody>
          <a:bodyPr anchorCtr="0" anchor="t" bIns="0" lIns="0" spcFirstLastPara="1" rIns="0" wrap="square" tIns="0">
            <a:spAutoFit/>
          </a:bodyPr>
          <a:lstStyle/>
          <a:p>
            <a:pPr indent="0" lvl="0" marL="38100" rtl="0" algn="l">
              <a:lnSpc>
                <a:spcPct val="103333"/>
              </a:lnSpc>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45" name="Shape 445"/>
        <p:cNvGrpSpPr/>
        <p:nvPr/>
      </p:nvGrpSpPr>
      <p:grpSpPr>
        <a:xfrm>
          <a:off x="0" y="0"/>
          <a:ext cx="0" cy="0"/>
          <a:chOff x="0" y="0"/>
          <a:chExt cx="0" cy="0"/>
        </a:xfrm>
      </p:grpSpPr>
      <p:sp>
        <p:nvSpPr>
          <p:cNvPr id="446" name="Google Shape;446;p33"/>
          <p:cNvSpPr txBox="1"/>
          <p:nvPr>
            <p:ph type="title"/>
          </p:nvPr>
        </p:nvSpPr>
        <p:spPr>
          <a:xfrm>
            <a:off x="710251" y="1054475"/>
            <a:ext cx="3986700" cy="1429500"/>
          </a:xfrm>
          <a:prstGeom prst="rect">
            <a:avLst/>
          </a:prstGeom>
          <a:noFill/>
          <a:ln>
            <a:noFill/>
          </a:ln>
        </p:spPr>
        <p:txBody>
          <a:bodyPr anchorCtr="0" anchor="t" bIns="0" lIns="0" spcFirstLastPara="1" rIns="0" wrap="square" tIns="89525">
            <a:spAutoFit/>
          </a:bodyPr>
          <a:lstStyle/>
          <a:p>
            <a:pPr indent="0" lvl="0" marL="12700" marR="5080" rtl="0" algn="l">
              <a:lnSpc>
                <a:spcPct val="107142"/>
              </a:lnSpc>
              <a:spcBef>
                <a:spcPts val="0"/>
              </a:spcBef>
              <a:spcAft>
                <a:spcPts val="0"/>
              </a:spcAft>
              <a:buNone/>
            </a:pPr>
            <a:r>
              <a:rPr lang="en-US" sz="4200">
                <a:solidFill>
                  <a:srgbClr val="000000"/>
                </a:solidFill>
                <a:latin typeface="Calibri"/>
                <a:ea typeface="Calibri"/>
                <a:cs typeface="Calibri"/>
                <a:sym typeface="Calibri"/>
              </a:rPr>
              <a:t>Flight Number vs. Orbit Type</a:t>
            </a:r>
            <a:endParaRPr sz="4200">
              <a:latin typeface="Calibri"/>
              <a:ea typeface="Calibri"/>
              <a:cs typeface="Calibri"/>
              <a:sym typeface="Calibri"/>
            </a:endParaRPr>
          </a:p>
        </p:txBody>
      </p:sp>
      <p:grpSp>
        <p:nvGrpSpPr>
          <p:cNvPr id="447" name="Google Shape;447;p33"/>
          <p:cNvGrpSpPr/>
          <p:nvPr/>
        </p:nvGrpSpPr>
        <p:grpSpPr>
          <a:xfrm>
            <a:off x="647496" y="2555462"/>
            <a:ext cx="3248864" cy="48895"/>
            <a:chOff x="647496" y="2555462"/>
            <a:chExt cx="3248864" cy="48895"/>
          </a:xfrm>
        </p:grpSpPr>
        <p:sp>
          <p:nvSpPr>
            <p:cNvPr id="448" name="Google Shape;448;p33"/>
            <p:cNvSpPr/>
            <p:nvPr/>
          </p:nvSpPr>
          <p:spPr>
            <a:xfrm>
              <a:off x="647700" y="2560500"/>
              <a:ext cx="3248660" cy="41275"/>
            </a:xfrm>
            <a:custGeom>
              <a:rect b="b" l="l" r="r" t="t"/>
              <a:pathLst>
                <a:path extrusionOk="0" h="41275" w="3248660">
                  <a:moveTo>
                    <a:pt x="949776" y="28"/>
                  </a:moveTo>
                  <a:lnTo>
                    <a:pt x="908617" y="0"/>
                  </a:lnTo>
                  <a:lnTo>
                    <a:pt x="868796" y="772"/>
                  </a:lnTo>
                  <a:lnTo>
                    <a:pt x="828237" y="2192"/>
                  </a:lnTo>
                  <a:lnTo>
                    <a:pt x="681380" y="8787"/>
                  </a:lnTo>
                  <a:lnTo>
                    <a:pt x="557024" y="13502"/>
                  </a:lnTo>
                  <a:lnTo>
                    <a:pt x="408641" y="19688"/>
                  </a:lnTo>
                  <a:lnTo>
                    <a:pt x="365138" y="21166"/>
                  </a:lnTo>
                  <a:lnTo>
                    <a:pt x="322275" y="22155"/>
                  </a:lnTo>
                  <a:lnTo>
                    <a:pt x="278650" y="22539"/>
                  </a:lnTo>
                  <a:lnTo>
                    <a:pt x="232860" y="22199"/>
                  </a:lnTo>
                  <a:lnTo>
                    <a:pt x="183503" y="21018"/>
                  </a:lnTo>
                  <a:lnTo>
                    <a:pt x="129176" y="18878"/>
                  </a:lnTo>
                  <a:lnTo>
                    <a:pt x="68475" y="15661"/>
                  </a:lnTo>
                  <a:lnTo>
                    <a:pt x="0" y="11249"/>
                  </a:lnTo>
                  <a:lnTo>
                    <a:pt x="368" y="18488"/>
                  </a:lnTo>
                  <a:lnTo>
                    <a:pt x="838" y="21282"/>
                  </a:lnTo>
                  <a:lnTo>
                    <a:pt x="0" y="30299"/>
                  </a:lnTo>
                  <a:lnTo>
                    <a:pt x="45362" y="30022"/>
                  </a:lnTo>
                  <a:lnTo>
                    <a:pt x="90248" y="30127"/>
                  </a:lnTo>
                  <a:lnTo>
                    <a:pt x="135110" y="30523"/>
                  </a:lnTo>
                  <a:lnTo>
                    <a:pt x="274084" y="32535"/>
                  </a:lnTo>
                  <a:lnTo>
                    <a:pt x="374923" y="33650"/>
                  </a:lnTo>
                  <a:lnTo>
                    <a:pt x="429158" y="33864"/>
                  </a:lnTo>
                  <a:lnTo>
                    <a:pt x="486542" y="33728"/>
                  </a:lnTo>
                  <a:lnTo>
                    <a:pt x="547528" y="33149"/>
                  </a:lnTo>
                  <a:lnTo>
                    <a:pt x="612568" y="32037"/>
                  </a:lnTo>
                  <a:lnTo>
                    <a:pt x="750859" y="28722"/>
                  </a:lnTo>
                  <a:lnTo>
                    <a:pt x="813691" y="28037"/>
                  </a:lnTo>
                  <a:lnTo>
                    <a:pt x="871372" y="28072"/>
                  </a:lnTo>
                  <a:lnTo>
                    <a:pt x="924660" y="28657"/>
                  </a:lnTo>
                  <a:lnTo>
                    <a:pt x="974313" y="29619"/>
                  </a:lnTo>
                  <a:lnTo>
                    <a:pt x="1109052" y="33053"/>
                  </a:lnTo>
                  <a:lnTo>
                    <a:pt x="1151752" y="33808"/>
                  </a:lnTo>
                  <a:lnTo>
                    <a:pt x="1194611" y="34081"/>
                  </a:lnTo>
                  <a:lnTo>
                    <a:pt x="1238386" y="33702"/>
                  </a:lnTo>
                  <a:lnTo>
                    <a:pt x="1283837" y="32499"/>
                  </a:lnTo>
                  <a:lnTo>
                    <a:pt x="1386092" y="27577"/>
                  </a:lnTo>
                  <a:lnTo>
                    <a:pt x="1433891" y="25827"/>
                  </a:lnTo>
                  <a:lnTo>
                    <a:pt x="1477030" y="24906"/>
                  </a:lnTo>
                  <a:lnTo>
                    <a:pt x="1517422" y="24673"/>
                  </a:lnTo>
                  <a:lnTo>
                    <a:pt x="1556977" y="24983"/>
                  </a:lnTo>
                  <a:lnTo>
                    <a:pt x="1745064" y="28820"/>
                  </a:lnTo>
                  <a:lnTo>
                    <a:pt x="1809111" y="29715"/>
                  </a:lnTo>
                  <a:lnTo>
                    <a:pt x="1883791" y="30299"/>
                  </a:lnTo>
                  <a:lnTo>
                    <a:pt x="1946653" y="30200"/>
                  </a:lnTo>
                  <a:lnTo>
                    <a:pt x="2008365" y="29419"/>
                  </a:lnTo>
                  <a:lnTo>
                    <a:pt x="2068759" y="28132"/>
                  </a:lnTo>
                  <a:lnTo>
                    <a:pt x="2127670" y="26511"/>
                  </a:lnTo>
                  <a:lnTo>
                    <a:pt x="2293826" y="21393"/>
                  </a:lnTo>
                  <a:lnTo>
                    <a:pt x="2345130" y="20182"/>
                  </a:lnTo>
                  <a:lnTo>
                    <a:pt x="2394115" y="19509"/>
                  </a:lnTo>
                  <a:lnTo>
                    <a:pt x="2440615" y="19547"/>
                  </a:lnTo>
                  <a:lnTo>
                    <a:pt x="2484462" y="20471"/>
                  </a:lnTo>
                  <a:lnTo>
                    <a:pt x="2525490" y="22455"/>
                  </a:lnTo>
                  <a:lnTo>
                    <a:pt x="2563531" y="25673"/>
                  </a:lnTo>
                  <a:lnTo>
                    <a:pt x="2598420" y="30299"/>
                  </a:lnTo>
                  <a:lnTo>
                    <a:pt x="2637678" y="35217"/>
                  </a:lnTo>
                  <a:lnTo>
                    <a:pt x="2683041" y="38509"/>
                  </a:lnTo>
                  <a:lnTo>
                    <a:pt x="2733329" y="40397"/>
                  </a:lnTo>
                  <a:lnTo>
                    <a:pt x="2787366" y="41100"/>
                  </a:lnTo>
                  <a:lnTo>
                    <a:pt x="2843974" y="40836"/>
                  </a:lnTo>
                  <a:lnTo>
                    <a:pt x="2901974" y="39826"/>
                  </a:lnTo>
                  <a:lnTo>
                    <a:pt x="2960188" y="38289"/>
                  </a:lnTo>
                  <a:lnTo>
                    <a:pt x="3171637" y="31264"/>
                  </a:lnTo>
                  <a:lnTo>
                    <a:pt x="3213257" y="30387"/>
                  </a:lnTo>
                  <a:lnTo>
                    <a:pt x="3248025" y="30299"/>
                  </a:lnTo>
                  <a:lnTo>
                    <a:pt x="3248405" y="21155"/>
                  </a:lnTo>
                  <a:lnTo>
                    <a:pt x="3247771" y="15948"/>
                  </a:lnTo>
                  <a:lnTo>
                    <a:pt x="3248025" y="11249"/>
                  </a:lnTo>
                  <a:lnTo>
                    <a:pt x="3194449" y="16484"/>
                  </a:lnTo>
                  <a:lnTo>
                    <a:pt x="3139700" y="19729"/>
                  </a:lnTo>
                  <a:lnTo>
                    <a:pt x="3084174" y="21271"/>
                  </a:lnTo>
                  <a:lnTo>
                    <a:pt x="3028265" y="21397"/>
                  </a:lnTo>
                  <a:lnTo>
                    <a:pt x="2972369" y="20393"/>
                  </a:lnTo>
                  <a:lnTo>
                    <a:pt x="2916880" y="18546"/>
                  </a:lnTo>
                  <a:lnTo>
                    <a:pt x="2862193" y="16142"/>
                  </a:lnTo>
                  <a:lnTo>
                    <a:pt x="2706901" y="8455"/>
                  </a:lnTo>
                  <a:lnTo>
                    <a:pt x="2659376" y="6689"/>
                  </a:lnTo>
                  <a:lnTo>
                    <a:pt x="2614630" y="5799"/>
                  </a:lnTo>
                  <a:lnTo>
                    <a:pt x="2573057" y="6072"/>
                  </a:lnTo>
                  <a:lnTo>
                    <a:pt x="2535052" y="7793"/>
                  </a:lnTo>
                  <a:lnTo>
                    <a:pt x="2458042" y="15697"/>
                  </a:lnTo>
                  <a:lnTo>
                    <a:pt x="2409773" y="18217"/>
                  </a:lnTo>
                  <a:lnTo>
                    <a:pt x="2357332" y="19143"/>
                  </a:lnTo>
                  <a:lnTo>
                    <a:pt x="2301846" y="18813"/>
                  </a:lnTo>
                  <a:lnTo>
                    <a:pt x="2244445" y="17562"/>
                  </a:lnTo>
                  <a:lnTo>
                    <a:pt x="2186257" y="15726"/>
                  </a:lnTo>
                  <a:lnTo>
                    <a:pt x="2072033" y="11644"/>
                  </a:lnTo>
                  <a:lnTo>
                    <a:pt x="2018254" y="10070"/>
                  </a:lnTo>
                  <a:lnTo>
                    <a:pt x="1968201" y="9256"/>
                  </a:lnTo>
                  <a:lnTo>
                    <a:pt x="1923004" y="9537"/>
                  </a:lnTo>
                  <a:lnTo>
                    <a:pt x="1883791" y="11249"/>
                  </a:lnTo>
                  <a:lnTo>
                    <a:pt x="1850698" y="13415"/>
                  </a:lnTo>
                  <a:lnTo>
                    <a:pt x="1813107" y="15515"/>
                  </a:lnTo>
                  <a:lnTo>
                    <a:pt x="1771452" y="17481"/>
                  </a:lnTo>
                  <a:lnTo>
                    <a:pt x="1726167" y="19247"/>
                  </a:lnTo>
                  <a:lnTo>
                    <a:pt x="1677686" y="20746"/>
                  </a:lnTo>
                  <a:lnTo>
                    <a:pt x="1626446" y="21913"/>
                  </a:lnTo>
                  <a:lnTo>
                    <a:pt x="1572879" y="22679"/>
                  </a:lnTo>
                  <a:lnTo>
                    <a:pt x="1517420" y="22979"/>
                  </a:lnTo>
                  <a:lnTo>
                    <a:pt x="1460505" y="22746"/>
                  </a:lnTo>
                  <a:lnTo>
                    <a:pt x="1402568" y="21913"/>
                  </a:lnTo>
                  <a:lnTo>
                    <a:pt x="1344043" y="20413"/>
                  </a:lnTo>
                  <a:lnTo>
                    <a:pt x="1285365" y="18180"/>
                  </a:lnTo>
                  <a:lnTo>
                    <a:pt x="1226969" y="15148"/>
                  </a:lnTo>
                  <a:lnTo>
                    <a:pt x="1102028" y="6469"/>
                  </a:lnTo>
                  <a:lnTo>
                    <a:pt x="1044406" y="3108"/>
                  </a:lnTo>
                  <a:lnTo>
                    <a:pt x="994347" y="1013"/>
                  </a:lnTo>
                  <a:lnTo>
                    <a:pt x="949776" y="28"/>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49" name="Google Shape;449;p33"/>
            <p:cNvSpPr/>
            <p:nvPr/>
          </p:nvSpPr>
          <p:spPr>
            <a:xfrm>
              <a:off x="647496" y="2555462"/>
              <a:ext cx="3248660" cy="48895"/>
            </a:xfrm>
            <a:custGeom>
              <a:rect b="b" l="l" r="r" t="t"/>
              <a:pathLst>
                <a:path extrusionOk="0" h="48894" w="3248660">
                  <a:moveTo>
                    <a:pt x="203" y="16287"/>
                  </a:moveTo>
                  <a:lnTo>
                    <a:pt x="59712" y="11068"/>
                  </a:lnTo>
                  <a:lnTo>
                    <a:pt x="118295" y="6886"/>
                  </a:lnTo>
                  <a:lnTo>
                    <a:pt x="175789" y="3714"/>
                  </a:lnTo>
                  <a:lnTo>
                    <a:pt x="232030" y="1527"/>
                  </a:lnTo>
                  <a:lnTo>
                    <a:pt x="286856" y="298"/>
                  </a:lnTo>
                  <a:lnTo>
                    <a:pt x="340104" y="0"/>
                  </a:lnTo>
                  <a:lnTo>
                    <a:pt x="391610" y="606"/>
                  </a:lnTo>
                  <a:lnTo>
                    <a:pt x="441213" y="2091"/>
                  </a:lnTo>
                  <a:lnTo>
                    <a:pt x="488748" y="4429"/>
                  </a:lnTo>
                  <a:lnTo>
                    <a:pt x="534053" y="7591"/>
                  </a:lnTo>
                  <a:lnTo>
                    <a:pt x="576965" y="11553"/>
                  </a:lnTo>
                  <a:lnTo>
                    <a:pt x="617321" y="16287"/>
                  </a:lnTo>
                  <a:lnTo>
                    <a:pt x="654127" y="20343"/>
                  </a:lnTo>
                  <a:lnTo>
                    <a:pt x="692612" y="23174"/>
                  </a:lnTo>
                  <a:lnTo>
                    <a:pt x="732916" y="24929"/>
                  </a:lnTo>
                  <a:lnTo>
                    <a:pt x="775179" y="25758"/>
                  </a:lnTo>
                  <a:lnTo>
                    <a:pt x="819543" y="25811"/>
                  </a:lnTo>
                  <a:lnTo>
                    <a:pt x="866147" y="25239"/>
                  </a:lnTo>
                  <a:lnTo>
                    <a:pt x="915132" y="24190"/>
                  </a:lnTo>
                  <a:lnTo>
                    <a:pt x="966638" y="22815"/>
                  </a:lnTo>
                  <a:lnTo>
                    <a:pt x="1020806" y="21263"/>
                  </a:lnTo>
                  <a:lnTo>
                    <a:pt x="1077775" y="19685"/>
                  </a:lnTo>
                  <a:lnTo>
                    <a:pt x="1137688" y="18229"/>
                  </a:lnTo>
                  <a:lnTo>
                    <a:pt x="1200682" y="17047"/>
                  </a:lnTo>
                  <a:lnTo>
                    <a:pt x="1266901" y="16287"/>
                  </a:lnTo>
                  <a:lnTo>
                    <a:pt x="1332636" y="16044"/>
                  </a:lnTo>
                  <a:lnTo>
                    <a:pt x="1394409" y="16238"/>
                  </a:lnTo>
                  <a:lnTo>
                    <a:pt x="1452696" y="16761"/>
                  </a:lnTo>
                  <a:lnTo>
                    <a:pt x="1507975" y="17505"/>
                  </a:lnTo>
                  <a:lnTo>
                    <a:pt x="1560725" y="18361"/>
                  </a:lnTo>
                  <a:lnTo>
                    <a:pt x="1611424" y="19223"/>
                  </a:lnTo>
                  <a:lnTo>
                    <a:pt x="1660549" y="19980"/>
                  </a:lnTo>
                  <a:lnTo>
                    <a:pt x="1708578" y="20526"/>
                  </a:lnTo>
                  <a:lnTo>
                    <a:pt x="1755990" y="20751"/>
                  </a:lnTo>
                  <a:lnTo>
                    <a:pt x="1803262" y="20548"/>
                  </a:lnTo>
                  <a:lnTo>
                    <a:pt x="1850871" y="19809"/>
                  </a:lnTo>
                  <a:lnTo>
                    <a:pt x="1899298" y="18424"/>
                  </a:lnTo>
                  <a:lnTo>
                    <a:pt x="1949018" y="16287"/>
                  </a:lnTo>
                  <a:lnTo>
                    <a:pt x="2000571" y="14354"/>
                  </a:lnTo>
                  <a:lnTo>
                    <a:pt x="2053886" y="13514"/>
                  </a:lnTo>
                  <a:lnTo>
                    <a:pt x="2108524" y="13556"/>
                  </a:lnTo>
                  <a:lnTo>
                    <a:pt x="2164046" y="14271"/>
                  </a:lnTo>
                  <a:lnTo>
                    <a:pt x="2220014" y="15448"/>
                  </a:lnTo>
                  <a:lnTo>
                    <a:pt x="2275987" y="16877"/>
                  </a:lnTo>
                  <a:lnTo>
                    <a:pt x="2331529" y="18348"/>
                  </a:lnTo>
                  <a:lnTo>
                    <a:pt x="2386200" y="19652"/>
                  </a:lnTo>
                  <a:lnTo>
                    <a:pt x="2439561" y="20576"/>
                  </a:lnTo>
                  <a:lnTo>
                    <a:pt x="2491174" y="20912"/>
                  </a:lnTo>
                  <a:lnTo>
                    <a:pt x="2540600" y="20450"/>
                  </a:lnTo>
                  <a:lnTo>
                    <a:pt x="2587400" y="18978"/>
                  </a:lnTo>
                  <a:lnTo>
                    <a:pt x="2631135" y="16287"/>
                  </a:lnTo>
                  <a:lnTo>
                    <a:pt x="2679012" y="13326"/>
                  </a:lnTo>
                  <a:lnTo>
                    <a:pt x="2730856" y="11604"/>
                  </a:lnTo>
                  <a:lnTo>
                    <a:pt x="2785670" y="10912"/>
                  </a:lnTo>
                  <a:lnTo>
                    <a:pt x="2842458" y="11038"/>
                  </a:lnTo>
                  <a:lnTo>
                    <a:pt x="2900223" y="11773"/>
                  </a:lnTo>
                  <a:lnTo>
                    <a:pt x="2957969" y="12906"/>
                  </a:lnTo>
                  <a:lnTo>
                    <a:pt x="3014699" y="14227"/>
                  </a:lnTo>
                  <a:lnTo>
                    <a:pt x="3069416" y="15525"/>
                  </a:lnTo>
                  <a:lnTo>
                    <a:pt x="3121125" y="16591"/>
                  </a:lnTo>
                  <a:lnTo>
                    <a:pt x="3168827" y="17213"/>
                  </a:lnTo>
                  <a:lnTo>
                    <a:pt x="3211527" y="17182"/>
                  </a:lnTo>
                  <a:lnTo>
                    <a:pt x="3248228" y="16287"/>
                  </a:lnTo>
                  <a:lnTo>
                    <a:pt x="3247466" y="24796"/>
                  </a:lnTo>
                  <a:lnTo>
                    <a:pt x="3247847" y="28860"/>
                  </a:lnTo>
                  <a:lnTo>
                    <a:pt x="3248228" y="35337"/>
                  </a:lnTo>
                  <a:lnTo>
                    <a:pt x="3209201" y="36115"/>
                  </a:lnTo>
                  <a:lnTo>
                    <a:pt x="3164075" y="36344"/>
                  </a:lnTo>
                  <a:lnTo>
                    <a:pt x="3113913" y="36130"/>
                  </a:lnTo>
                  <a:lnTo>
                    <a:pt x="3059777" y="35582"/>
                  </a:lnTo>
                  <a:lnTo>
                    <a:pt x="3002729" y="34806"/>
                  </a:lnTo>
                  <a:lnTo>
                    <a:pt x="2943833" y="33911"/>
                  </a:lnTo>
                  <a:lnTo>
                    <a:pt x="2884150" y="33004"/>
                  </a:lnTo>
                  <a:lnTo>
                    <a:pt x="2824744" y="32192"/>
                  </a:lnTo>
                  <a:lnTo>
                    <a:pt x="2766676" y="31582"/>
                  </a:lnTo>
                  <a:lnTo>
                    <a:pt x="2711008" y="31283"/>
                  </a:lnTo>
                  <a:lnTo>
                    <a:pt x="2658805" y="31401"/>
                  </a:lnTo>
                  <a:lnTo>
                    <a:pt x="2611127" y="32045"/>
                  </a:lnTo>
                  <a:lnTo>
                    <a:pt x="2569037" y="33321"/>
                  </a:lnTo>
                  <a:lnTo>
                    <a:pt x="2533599" y="35337"/>
                  </a:lnTo>
                  <a:lnTo>
                    <a:pt x="2500283" y="37023"/>
                  </a:lnTo>
                  <a:lnTo>
                    <a:pt x="2424431" y="36758"/>
                  </a:lnTo>
                  <a:lnTo>
                    <a:pt x="2382084" y="35326"/>
                  </a:lnTo>
                  <a:lnTo>
                    <a:pt x="2336917" y="33375"/>
                  </a:lnTo>
                  <a:lnTo>
                    <a:pt x="2289023" y="31165"/>
                  </a:lnTo>
                  <a:lnTo>
                    <a:pt x="2238498" y="28955"/>
                  </a:lnTo>
                  <a:lnTo>
                    <a:pt x="2185437" y="27006"/>
                  </a:lnTo>
                  <a:lnTo>
                    <a:pt x="2129933" y="25578"/>
                  </a:lnTo>
                  <a:lnTo>
                    <a:pt x="2072081" y="24929"/>
                  </a:lnTo>
                  <a:lnTo>
                    <a:pt x="2011978" y="25321"/>
                  </a:lnTo>
                  <a:lnTo>
                    <a:pt x="1949716" y="27013"/>
                  </a:lnTo>
                  <a:lnTo>
                    <a:pt x="1885390" y="30265"/>
                  </a:lnTo>
                  <a:lnTo>
                    <a:pt x="1819097" y="35337"/>
                  </a:lnTo>
                  <a:lnTo>
                    <a:pt x="1751268" y="40941"/>
                  </a:lnTo>
                  <a:lnTo>
                    <a:pt x="1691665" y="44826"/>
                  </a:lnTo>
                  <a:lnTo>
                    <a:pt x="1638857" y="47204"/>
                  </a:lnTo>
                  <a:lnTo>
                    <a:pt x="1591412" y="48292"/>
                  </a:lnTo>
                  <a:lnTo>
                    <a:pt x="1547897" y="48302"/>
                  </a:lnTo>
                  <a:lnTo>
                    <a:pt x="1506882" y="47450"/>
                  </a:lnTo>
                  <a:lnTo>
                    <a:pt x="1466935" y="45949"/>
                  </a:lnTo>
                  <a:lnTo>
                    <a:pt x="1426623" y="44015"/>
                  </a:lnTo>
                  <a:lnTo>
                    <a:pt x="1384516" y="41861"/>
                  </a:lnTo>
                  <a:lnTo>
                    <a:pt x="1339181" y="39702"/>
                  </a:lnTo>
                  <a:lnTo>
                    <a:pt x="1289186" y="37752"/>
                  </a:lnTo>
                  <a:lnTo>
                    <a:pt x="1233100" y="36226"/>
                  </a:lnTo>
                  <a:lnTo>
                    <a:pt x="1169492" y="35337"/>
                  </a:lnTo>
                  <a:lnTo>
                    <a:pt x="1131004" y="35189"/>
                  </a:lnTo>
                  <a:lnTo>
                    <a:pt x="1092163" y="35286"/>
                  </a:lnTo>
                  <a:lnTo>
                    <a:pt x="1052859" y="35595"/>
                  </a:lnTo>
                  <a:lnTo>
                    <a:pt x="1012983" y="36082"/>
                  </a:lnTo>
                  <a:lnTo>
                    <a:pt x="972424" y="36715"/>
                  </a:lnTo>
                  <a:lnTo>
                    <a:pt x="931072" y="37461"/>
                  </a:lnTo>
                  <a:lnTo>
                    <a:pt x="888817" y="38287"/>
                  </a:lnTo>
                  <a:lnTo>
                    <a:pt x="845550" y="39159"/>
                  </a:lnTo>
                  <a:lnTo>
                    <a:pt x="801160" y="40044"/>
                  </a:lnTo>
                  <a:lnTo>
                    <a:pt x="755537" y="40910"/>
                  </a:lnTo>
                  <a:lnTo>
                    <a:pt x="708571" y="41723"/>
                  </a:lnTo>
                  <a:lnTo>
                    <a:pt x="660152" y="42451"/>
                  </a:lnTo>
                  <a:lnTo>
                    <a:pt x="610171" y="43060"/>
                  </a:lnTo>
                  <a:lnTo>
                    <a:pt x="558517" y="43516"/>
                  </a:lnTo>
                  <a:lnTo>
                    <a:pt x="505080" y="43788"/>
                  </a:lnTo>
                  <a:lnTo>
                    <a:pt x="449750" y="43842"/>
                  </a:lnTo>
                  <a:lnTo>
                    <a:pt x="392418" y="43645"/>
                  </a:lnTo>
                  <a:lnTo>
                    <a:pt x="332972" y="43164"/>
                  </a:lnTo>
                  <a:lnTo>
                    <a:pt x="271304" y="42365"/>
                  </a:lnTo>
                  <a:lnTo>
                    <a:pt x="207303" y="41216"/>
                  </a:lnTo>
                  <a:lnTo>
                    <a:pt x="140859" y="39684"/>
                  </a:lnTo>
                  <a:lnTo>
                    <a:pt x="71862" y="37735"/>
                  </a:lnTo>
                  <a:lnTo>
                    <a:pt x="203" y="35337"/>
                  </a:lnTo>
                  <a:lnTo>
                    <a:pt x="152" y="29241"/>
                  </a:lnTo>
                  <a:lnTo>
                    <a:pt x="0" y="23018"/>
                  </a:lnTo>
                  <a:lnTo>
                    <a:pt x="203" y="16287"/>
                  </a:lnTo>
                  <a:close/>
                </a:path>
              </a:pathLst>
            </a:custGeom>
            <a:noFill/>
            <a:ln cap="flat" cmpd="sng" w="38100">
              <a:solidFill>
                <a:srgbClr val="EC7C3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450" name="Google Shape;450;p33"/>
          <p:cNvSpPr txBox="1"/>
          <p:nvPr/>
        </p:nvSpPr>
        <p:spPr>
          <a:xfrm>
            <a:off x="710247" y="2806128"/>
            <a:ext cx="3132455" cy="3251200"/>
          </a:xfrm>
          <a:prstGeom prst="rect">
            <a:avLst/>
          </a:prstGeom>
          <a:noFill/>
          <a:ln>
            <a:noFill/>
          </a:ln>
        </p:spPr>
        <p:txBody>
          <a:bodyPr anchorCtr="0" anchor="t" bIns="0" lIns="0" spcFirstLastPara="1" rIns="0" wrap="square" tIns="31100">
            <a:spAutoFit/>
          </a:bodyPr>
          <a:lstStyle/>
          <a:p>
            <a:pPr indent="-229234" lvl="0" marL="241300" marR="5080" rtl="0" algn="l">
              <a:lnSpc>
                <a:spcPct val="93500"/>
              </a:lnSpc>
              <a:spcBef>
                <a:spcPts val="0"/>
              </a:spcBef>
              <a:spcAft>
                <a:spcPts val="0"/>
              </a:spcAft>
              <a:buSzPts val="1550"/>
              <a:buFont typeface="Arial"/>
              <a:buChar char="•"/>
            </a:pPr>
            <a:r>
              <a:rPr b="1" lang="en-US" sz="1550">
                <a:latin typeface="Calibri"/>
                <a:ea typeface="Calibri"/>
                <a:cs typeface="Calibri"/>
                <a:sym typeface="Calibri"/>
              </a:rPr>
              <a:t>Increased Success Over Time: </a:t>
            </a:r>
            <a:r>
              <a:rPr lang="en-US" sz="1550">
                <a:latin typeface="Calibri"/>
                <a:ea typeface="Calibri"/>
                <a:cs typeface="Calibri"/>
                <a:sym typeface="Calibri"/>
              </a:rPr>
              <a:t>The success rate of Falcon 9 launches improves significantly with higher flight numbers, indicating that experience and iterative improvements contribute to better outcomes.</a:t>
            </a:r>
            <a:endParaRPr sz="1550">
              <a:latin typeface="Calibri"/>
              <a:ea typeface="Calibri"/>
              <a:cs typeface="Calibri"/>
              <a:sym typeface="Calibri"/>
            </a:endParaRPr>
          </a:p>
          <a:p>
            <a:pPr indent="-229234" lvl="0" marL="241300" marR="56514" rtl="0" algn="l">
              <a:lnSpc>
                <a:spcPct val="111612"/>
              </a:lnSpc>
              <a:spcBef>
                <a:spcPts val="1010"/>
              </a:spcBef>
              <a:spcAft>
                <a:spcPts val="0"/>
              </a:spcAft>
              <a:buSzPts val="1550"/>
              <a:buFont typeface="Arial"/>
              <a:buChar char="•"/>
            </a:pPr>
            <a:r>
              <a:rPr b="1" lang="en-US" sz="1550">
                <a:latin typeface="Calibri"/>
                <a:ea typeface="Calibri"/>
                <a:cs typeface="Calibri"/>
                <a:sym typeface="Calibri"/>
              </a:rPr>
              <a:t>Orbit-Specific Performance: </a:t>
            </a:r>
            <a:r>
              <a:rPr lang="en-US" sz="1550">
                <a:latin typeface="Calibri"/>
                <a:ea typeface="Calibri"/>
                <a:cs typeface="Calibri"/>
                <a:sym typeface="Calibri"/>
              </a:rPr>
              <a:t>Early flights to GTO and ISS orbits had mixed outcomes, but recent missions to these orbits show a higher success rate, reflecting advancements in mission planning and execution.</a:t>
            </a:r>
            <a:endParaRPr sz="1550">
              <a:latin typeface="Calibri"/>
              <a:ea typeface="Calibri"/>
              <a:cs typeface="Calibri"/>
              <a:sym typeface="Calibri"/>
            </a:endParaRPr>
          </a:p>
        </p:txBody>
      </p:sp>
      <p:pic>
        <p:nvPicPr>
          <p:cNvPr id="451" name="Google Shape;451;p33"/>
          <p:cNvPicPr preferRelativeResize="0"/>
          <p:nvPr/>
        </p:nvPicPr>
        <p:blipFill rotWithShape="1">
          <a:blip r:embed="rId3">
            <a:alphaModFix/>
          </a:blip>
          <a:srcRect b="0" l="0" r="0" t="0"/>
          <a:stretch/>
        </p:blipFill>
        <p:spPr>
          <a:xfrm>
            <a:off x="4696907" y="1446802"/>
            <a:ext cx="6812137" cy="4003701"/>
          </a:xfrm>
          <a:prstGeom prst="rect">
            <a:avLst/>
          </a:prstGeom>
          <a:noFill/>
          <a:ln>
            <a:noFill/>
          </a:ln>
        </p:spPr>
      </p:pic>
      <p:sp>
        <p:nvSpPr>
          <p:cNvPr id="452" name="Google Shape;452;p33"/>
          <p:cNvSpPr txBox="1"/>
          <p:nvPr/>
        </p:nvSpPr>
        <p:spPr>
          <a:xfrm>
            <a:off x="11076051" y="6472554"/>
            <a:ext cx="241300" cy="177800"/>
          </a:xfrm>
          <a:prstGeom prst="rect">
            <a:avLst/>
          </a:prstGeom>
          <a:noFill/>
          <a:ln>
            <a:noFill/>
          </a:ln>
        </p:spPr>
        <p:txBody>
          <a:bodyPr anchorCtr="0" anchor="t" bIns="0" lIns="0" spcFirstLastPara="1" rIns="0" wrap="square" tIns="0">
            <a:spAutoFit/>
          </a:bodyPr>
          <a:lstStyle/>
          <a:p>
            <a:pPr indent="0" lvl="0" marL="38100" rtl="0" algn="l">
              <a:lnSpc>
                <a:spcPct val="103333"/>
              </a:lnSpc>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56" name="Shape 456"/>
        <p:cNvGrpSpPr/>
        <p:nvPr/>
      </p:nvGrpSpPr>
      <p:grpSpPr>
        <a:xfrm>
          <a:off x="0" y="0"/>
          <a:ext cx="0" cy="0"/>
          <a:chOff x="0" y="0"/>
          <a:chExt cx="0" cy="0"/>
        </a:xfrm>
      </p:grpSpPr>
      <p:sp>
        <p:nvSpPr>
          <p:cNvPr id="457" name="Google Shape;457;p34"/>
          <p:cNvSpPr txBox="1"/>
          <p:nvPr>
            <p:ph type="title"/>
          </p:nvPr>
        </p:nvSpPr>
        <p:spPr>
          <a:xfrm>
            <a:off x="710251" y="695900"/>
            <a:ext cx="3981300" cy="1838400"/>
          </a:xfrm>
          <a:prstGeom prst="rect">
            <a:avLst/>
          </a:prstGeom>
          <a:noFill/>
          <a:ln>
            <a:noFill/>
          </a:ln>
        </p:spPr>
        <p:txBody>
          <a:bodyPr anchorCtr="0" anchor="t" bIns="0" lIns="0" spcFirstLastPara="1" rIns="0" wrap="square" tIns="104125">
            <a:spAutoFit/>
          </a:bodyPr>
          <a:lstStyle/>
          <a:p>
            <a:pPr indent="0" lvl="0" marL="12700" marR="5080" rtl="0" algn="l">
              <a:lnSpc>
                <a:spcPct val="108518"/>
              </a:lnSpc>
              <a:spcBef>
                <a:spcPts val="0"/>
              </a:spcBef>
              <a:spcAft>
                <a:spcPts val="0"/>
              </a:spcAft>
              <a:buNone/>
            </a:pPr>
            <a:r>
              <a:rPr lang="en-US" sz="5400">
                <a:solidFill>
                  <a:srgbClr val="000000"/>
                </a:solidFill>
                <a:latin typeface="Calibri"/>
                <a:ea typeface="Calibri"/>
                <a:cs typeface="Calibri"/>
                <a:sym typeface="Calibri"/>
              </a:rPr>
              <a:t>Payload vs. Orbit Type</a:t>
            </a:r>
            <a:endParaRPr sz="5400">
              <a:latin typeface="Calibri"/>
              <a:ea typeface="Calibri"/>
              <a:cs typeface="Calibri"/>
              <a:sym typeface="Calibri"/>
            </a:endParaRPr>
          </a:p>
        </p:txBody>
      </p:sp>
      <p:grpSp>
        <p:nvGrpSpPr>
          <p:cNvPr id="458" name="Google Shape;458;p34"/>
          <p:cNvGrpSpPr/>
          <p:nvPr/>
        </p:nvGrpSpPr>
        <p:grpSpPr>
          <a:xfrm>
            <a:off x="647496" y="2555462"/>
            <a:ext cx="3248864" cy="48895"/>
            <a:chOff x="647496" y="2555462"/>
            <a:chExt cx="3248864" cy="48895"/>
          </a:xfrm>
        </p:grpSpPr>
        <p:sp>
          <p:nvSpPr>
            <p:cNvPr id="459" name="Google Shape;459;p34"/>
            <p:cNvSpPr/>
            <p:nvPr/>
          </p:nvSpPr>
          <p:spPr>
            <a:xfrm>
              <a:off x="647700" y="2560500"/>
              <a:ext cx="3248660" cy="41275"/>
            </a:xfrm>
            <a:custGeom>
              <a:rect b="b" l="l" r="r" t="t"/>
              <a:pathLst>
                <a:path extrusionOk="0" h="41275" w="3248660">
                  <a:moveTo>
                    <a:pt x="949776" y="28"/>
                  </a:moveTo>
                  <a:lnTo>
                    <a:pt x="908617" y="0"/>
                  </a:lnTo>
                  <a:lnTo>
                    <a:pt x="868796" y="772"/>
                  </a:lnTo>
                  <a:lnTo>
                    <a:pt x="828237" y="2192"/>
                  </a:lnTo>
                  <a:lnTo>
                    <a:pt x="681380" y="8787"/>
                  </a:lnTo>
                  <a:lnTo>
                    <a:pt x="557024" y="13502"/>
                  </a:lnTo>
                  <a:lnTo>
                    <a:pt x="408641" y="19688"/>
                  </a:lnTo>
                  <a:lnTo>
                    <a:pt x="365138" y="21166"/>
                  </a:lnTo>
                  <a:lnTo>
                    <a:pt x="322275" y="22155"/>
                  </a:lnTo>
                  <a:lnTo>
                    <a:pt x="278650" y="22539"/>
                  </a:lnTo>
                  <a:lnTo>
                    <a:pt x="232860" y="22199"/>
                  </a:lnTo>
                  <a:lnTo>
                    <a:pt x="183503" y="21018"/>
                  </a:lnTo>
                  <a:lnTo>
                    <a:pt x="129176" y="18878"/>
                  </a:lnTo>
                  <a:lnTo>
                    <a:pt x="68475" y="15661"/>
                  </a:lnTo>
                  <a:lnTo>
                    <a:pt x="0" y="11249"/>
                  </a:lnTo>
                  <a:lnTo>
                    <a:pt x="368" y="18488"/>
                  </a:lnTo>
                  <a:lnTo>
                    <a:pt x="838" y="21282"/>
                  </a:lnTo>
                  <a:lnTo>
                    <a:pt x="0" y="30299"/>
                  </a:lnTo>
                  <a:lnTo>
                    <a:pt x="45362" y="30022"/>
                  </a:lnTo>
                  <a:lnTo>
                    <a:pt x="90248" y="30127"/>
                  </a:lnTo>
                  <a:lnTo>
                    <a:pt x="135110" y="30523"/>
                  </a:lnTo>
                  <a:lnTo>
                    <a:pt x="274084" y="32535"/>
                  </a:lnTo>
                  <a:lnTo>
                    <a:pt x="374923" y="33650"/>
                  </a:lnTo>
                  <a:lnTo>
                    <a:pt x="429158" y="33864"/>
                  </a:lnTo>
                  <a:lnTo>
                    <a:pt x="486542" y="33728"/>
                  </a:lnTo>
                  <a:lnTo>
                    <a:pt x="547528" y="33149"/>
                  </a:lnTo>
                  <a:lnTo>
                    <a:pt x="612568" y="32037"/>
                  </a:lnTo>
                  <a:lnTo>
                    <a:pt x="750859" y="28722"/>
                  </a:lnTo>
                  <a:lnTo>
                    <a:pt x="813691" y="28037"/>
                  </a:lnTo>
                  <a:lnTo>
                    <a:pt x="871372" y="28072"/>
                  </a:lnTo>
                  <a:lnTo>
                    <a:pt x="924660" y="28657"/>
                  </a:lnTo>
                  <a:lnTo>
                    <a:pt x="974313" y="29619"/>
                  </a:lnTo>
                  <a:lnTo>
                    <a:pt x="1109052" y="33053"/>
                  </a:lnTo>
                  <a:lnTo>
                    <a:pt x="1151752" y="33808"/>
                  </a:lnTo>
                  <a:lnTo>
                    <a:pt x="1194611" y="34081"/>
                  </a:lnTo>
                  <a:lnTo>
                    <a:pt x="1238386" y="33702"/>
                  </a:lnTo>
                  <a:lnTo>
                    <a:pt x="1283837" y="32499"/>
                  </a:lnTo>
                  <a:lnTo>
                    <a:pt x="1386092" y="27577"/>
                  </a:lnTo>
                  <a:lnTo>
                    <a:pt x="1433891" y="25827"/>
                  </a:lnTo>
                  <a:lnTo>
                    <a:pt x="1477030" y="24906"/>
                  </a:lnTo>
                  <a:lnTo>
                    <a:pt x="1517422" y="24673"/>
                  </a:lnTo>
                  <a:lnTo>
                    <a:pt x="1556977" y="24983"/>
                  </a:lnTo>
                  <a:lnTo>
                    <a:pt x="1745064" y="28820"/>
                  </a:lnTo>
                  <a:lnTo>
                    <a:pt x="1809111" y="29715"/>
                  </a:lnTo>
                  <a:lnTo>
                    <a:pt x="1883791" y="30299"/>
                  </a:lnTo>
                  <a:lnTo>
                    <a:pt x="1946653" y="30200"/>
                  </a:lnTo>
                  <a:lnTo>
                    <a:pt x="2008365" y="29419"/>
                  </a:lnTo>
                  <a:lnTo>
                    <a:pt x="2068759" y="28132"/>
                  </a:lnTo>
                  <a:lnTo>
                    <a:pt x="2127670" y="26511"/>
                  </a:lnTo>
                  <a:lnTo>
                    <a:pt x="2293826" y="21393"/>
                  </a:lnTo>
                  <a:lnTo>
                    <a:pt x="2345130" y="20182"/>
                  </a:lnTo>
                  <a:lnTo>
                    <a:pt x="2394115" y="19509"/>
                  </a:lnTo>
                  <a:lnTo>
                    <a:pt x="2440615" y="19547"/>
                  </a:lnTo>
                  <a:lnTo>
                    <a:pt x="2484462" y="20471"/>
                  </a:lnTo>
                  <a:lnTo>
                    <a:pt x="2525490" y="22455"/>
                  </a:lnTo>
                  <a:lnTo>
                    <a:pt x="2563531" y="25673"/>
                  </a:lnTo>
                  <a:lnTo>
                    <a:pt x="2598420" y="30299"/>
                  </a:lnTo>
                  <a:lnTo>
                    <a:pt x="2637678" y="35217"/>
                  </a:lnTo>
                  <a:lnTo>
                    <a:pt x="2683041" y="38509"/>
                  </a:lnTo>
                  <a:lnTo>
                    <a:pt x="2733329" y="40397"/>
                  </a:lnTo>
                  <a:lnTo>
                    <a:pt x="2787366" y="41100"/>
                  </a:lnTo>
                  <a:lnTo>
                    <a:pt x="2843974" y="40836"/>
                  </a:lnTo>
                  <a:lnTo>
                    <a:pt x="2901974" y="39826"/>
                  </a:lnTo>
                  <a:lnTo>
                    <a:pt x="2960188" y="38289"/>
                  </a:lnTo>
                  <a:lnTo>
                    <a:pt x="3171637" y="31264"/>
                  </a:lnTo>
                  <a:lnTo>
                    <a:pt x="3213257" y="30387"/>
                  </a:lnTo>
                  <a:lnTo>
                    <a:pt x="3248025" y="30299"/>
                  </a:lnTo>
                  <a:lnTo>
                    <a:pt x="3248405" y="21155"/>
                  </a:lnTo>
                  <a:lnTo>
                    <a:pt x="3247771" y="15948"/>
                  </a:lnTo>
                  <a:lnTo>
                    <a:pt x="3248025" y="11249"/>
                  </a:lnTo>
                  <a:lnTo>
                    <a:pt x="3194449" y="16484"/>
                  </a:lnTo>
                  <a:lnTo>
                    <a:pt x="3139700" y="19729"/>
                  </a:lnTo>
                  <a:lnTo>
                    <a:pt x="3084174" y="21271"/>
                  </a:lnTo>
                  <a:lnTo>
                    <a:pt x="3028265" y="21397"/>
                  </a:lnTo>
                  <a:lnTo>
                    <a:pt x="2972369" y="20393"/>
                  </a:lnTo>
                  <a:lnTo>
                    <a:pt x="2916880" y="18546"/>
                  </a:lnTo>
                  <a:lnTo>
                    <a:pt x="2862193" y="16142"/>
                  </a:lnTo>
                  <a:lnTo>
                    <a:pt x="2706901" y="8455"/>
                  </a:lnTo>
                  <a:lnTo>
                    <a:pt x="2659376" y="6689"/>
                  </a:lnTo>
                  <a:lnTo>
                    <a:pt x="2614630" y="5799"/>
                  </a:lnTo>
                  <a:lnTo>
                    <a:pt x="2573057" y="6072"/>
                  </a:lnTo>
                  <a:lnTo>
                    <a:pt x="2535052" y="7793"/>
                  </a:lnTo>
                  <a:lnTo>
                    <a:pt x="2458042" y="15697"/>
                  </a:lnTo>
                  <a:lnTo>
                    <a:pt x="2409773" y="18217"/>
                  </a:lnTo>
                  <a:lnTo>
                    <a:pt x="2357332" y="19143"/>
                  </a:lnTo>
                  <a:lnTo>
                    <a:pt x="2301846" y="18813"/>
                  </a:lnTo>
                  <a:lnTo>
                    <a:pt x="2244445" y="17562"/>
                  </a:lnTo>
                  <a:lnTo>
                    <a:pt x="2186257" y="15726"/>
                  </a:lnTo>
                  <a:lnTo>
                    <a:pt x="2072033" y="11644"/>
                  </a:lnTo>
                  <a:lnTo>
                    <a:pt x="2018254" y="10070"/>
                  </a:lnTo>
                  <a:lnTo>
                    <a:pt x="1968201" y="9256"/>
                  </a:lnTo>
                  <a:lnTo>
                    <a:pt x="1923004" y="9537"/>
                  </a:lnTo>
                  <a:lnTo>
                    <a:pt x="1883791" y="11249"/>
                  </a:lnTo>
                  <a:lnTo>
                    <a:pt x="1850698" y="13415"/>
                  </a:lnTo>
                  <a:lnTo>
                    <a:pt x="1813107" y="15515"/>
                  </a:lnTo>
                  <a:lnTo>
                    <a:pt x="1771452" y="17481"/>
                  </a:lnTo>
                  <a:lnTo>
                    <a:pt x="1726167" y="19247"/>
                  </a:lnTo>
                  <a:lnTo>
                    <a:pt x="1677686" y="20746"/>
                  </a:lnTo>
                  <a:lnTo>
                    <a:pt x="1626446" y="21913"/>
                  </a:lnTo>
                  <a:lnTo>
                    <a:pt x="1572879" y="22679"/>
                  </a:lnTo>
                  <a:lnTo>
                    <a:pt x="1517420" y="22979"/>
                  </a:lnTo>
                  <a:lnTo>
                    <a:pt x="1460505" y="22746"/>
                  </a:lnTo>
                  <a:lnTo>
                    <a:pt x="1402568" y="21913"/>
                  </a:lnTo>
                  <a:lnTo>
                    <a:pt x="1344043" y="20413"/>
                  </a:lnTo>
                  <a:lnTo>
                    <a:pt x="1285365" y="18180"/>
                  </a:lnTo>
                  <a:lnTo>
                    <a:pt x="1226969" y="15148"/>
                  </a:lnTo>
                  <a:lnTo>
                    <a:pt x="1102028" y="6469"/>
                  </a:lnTo>
                  <a:lnTo>
                    <a:pt x="1044406" y="3108"/>
                  </a:lnTo>
                  <a:lnTo>
                    <a:pt x="994347" y="1013"/>
                  </a:lnTo>
                  <a:lnTo>
                    <a:pt x="949776" y="28"/>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60" name="Google Shape;460;p34"/>
            <p:cNvSpPr/>
            <p:nvPr/>
          </p:nvSpPr>
          <p:spPr>
            <a:xfrm>
              <a:off x="647496" y="2555462"/>
              <a:ext cx="3248660" cy="48895"/>
            </a:xfrm>
            <a:custGeom>
              <a:rect b="b" l="l" r="r" t="t"/>
              <a:pathLst>
                <a:path extrusionOk="0" h="48894" w="3248660">
                  <a:moveTo>
                    <a:pt x="203" y="16287"/>
                  </a:moveTo>
                  <a:lnTo>
                    <a:pt x="59712" y="11068"/>
                  </a:lnTo>
                  <a:lnTo>
                    <a:pt x="118295" y="6886"/>
                  </a:lnTo>
                  <a:lnTo>
                    <a:pt x="175789" y="3714"/>
                  </a:lnTo>
                  <a:lnTo>
                    <a:pt x="232030" y="1527"/>
                  </a:lnTo>
                  <a:lnTo>
                    <a:pt x="286856" y="298"/>
                  </a:lnTo>
                  <a:lnTo>
                    <a:pt x="340104" y="0"/>
                  </a:lnTo>
                  <a:lnTo>
                    <a:pt x="391610" y="606"/>
                  </a:lnTo>
                  <a:lnTo>
                    <a:pt x="441213" y="2091"/>
                  </a:lnTo>
                  <a:lnTo>
                    <a:pt x="488748" y="4429"/>
                  </a:lnTo>
                  <a:lnTo>
                    <a:pt x="534053" y="7591"/>
                  </a:lnTo>
                  <a:lnTo>
                    <a:pt x="576965" y="11553"/>
                  </a:lnTo>
                  <a:lnTo>
                    <a:pt x="617321" y="16287"/>
                  </a:lnTo>
                  <a:lnTo>
                    <a:pt x="654127" y="20343"/>
                  </a:lnTo>
                  <a:lnTo>
                    <a:pt x="692612" y="23174"/>
                  </a:lnTo>
                  <a:lnTo>
                    <a:pt x="732916" y="24929"/>
                  </a:lnTo>
                  <a:lnTo>
                    <a:pt x="775179" y="25758"/>
                  </a:lnTo>
                  <a:lnTo>
                    <a:pt x="819543" y="25811"/>
                  </a:lnTo>
                  <a:lnTo>
                    <a:pt x="866147" y="25239"/>
                  </a:lnTo>
                  <a:lnTo>
                    <a:pt x="915132" y="24190"/>
                  </a:lnTo>
                  <a:lnTo>
                    <a:pt x="966638" y="22815"/>
                  </a:lnTo>
                  <a:lnTo>
                    <a:pt x="1020806" y="21263"/>
                  </a:lnTo>
                  <a:lnTo>
                    <a:pt x="1077775" y="19685"/>
                  </a:lnTo>
                  <a:lnTo>
                    <a:pt x="1137688" y="18229"/>
                  </a:lnTo>
                  <a:lnTo>
                    <a:pt x="1200682" y="17047"/>
                  </a:lnTo>
                  <a:lnTo>
                    <a:pt x="1266901" y="16287"/>
                  </a:lnTo>
                  <a:lnTo>
                    <a:pt x="1332636" y="16044"/>
                  </a:lnTo>
                  <a:lnTo>
                    <a:pt x="1394409" y="16238"/>
                  </a:lnTo>
                  <a:lnTo>
                    <a:pt x="1452696" y="16761"/>
                  </a:lnTo>
                  <a:lnTo>
                    <a:pt x="1507975" y="17505"/>
                  </a:lnTo>
                  <a:lnTo>
                    <a:pt x="1560725" y="18361"/>
                  </a:lnTo>
                  <a:lnTo>
                    <a:pt x="1611424" y="19223"/>
                  </a:lnTo>
                  <a:lnTo>
                    <a:pt x="1660549" y="19980"/>
                  </a:lnTo>
                  <a:lnTo>
                    <a:pt x="1708578" y="20526"/>
                  </a:lnTo>
                  <a:lnTo>
                    <a:pt x="1755990" y="20751"/>
                  </a:lnTo>
                  <a:lnTo>
                    <a:pt x="1803262" y="20548"/>
                  </a:lnTo>
                  <a:lnTo>
                    <a:pt x="1850871" y="19809"/>
                  </a:lnTo>
                  <a:lnTo>
                    <a:pt x="1899298" y="18424"/>
                  </a:lnTo>
                  <a:lnTo>
                    <a:pt x="1949018" y="16287"/>
                  </a:lnTo>
                  <a:lnTo>
                    <a:pt x="2000571" y="14354"/>
                  </a:lnTo>
                  <a:lnTo>
                    <a:pt x="2053886" y="13514"/>
                  </a:lnTo>
                  <a:lnTo>
                    <a:pt x="2108524" y="13556"/>
                  </a:lnTo>
                  <a:lnTo>
                    <a:pt x="2164046" y="14271"/>
                  </a:lnTo>
                  <a:lnTo>
                    <a:pt x="2220014" y="15448"/>
                  </a:lnTo>
                  <a:lnTo>
                    <a:pt x="2275987" y="16877"/>
                  </a:lnTo>
                  <a:lnTo>
                    <a:pt x="2331529" y="18348"/>
                  </a:lnTo>
                  <a:lnTo>
                    <a:pt x="2386200" y="19652"/>
                  </a:lnTo>
                  <a:lnTo>
                    <a:pt x="2439561" y="20576"/>
                  </a:lnTo>
                  <a:lnTo>
                    <a:pt x="2491174" y="20912"/>
                  </a:lnTo>
                  <a:lnTo>
                    <a:pt x="2540600" y="20450"/>
                  </a:lnTo>
                  <a:lnTo>
                    <a:pt x="2587400" y="18978"/>
                  </a:lnTo>
                  <a:lnTo>
                    <a:pt x="2631135" y="16287"/>
                  </a:lnTo>
                  <a:lnTo>
                    <a:pt x="2679012" y="13326"/>
                  </a:lnTo>
                  <a:lnTo>
                    <a:pt x="2730856" y="11604"/>
                  </a:lnTo>
                  <a:lnTo>
                    <a:pt x="2785670" y="10912"/>
                  </a:lnTo>
                  <a:lnTo>
                    <a:pt x="2842458" y="11038"/>
                  </a:lnTo>
                  <a:lnTo>
                    <a:pt x="2900223" y="11773"/>
                  </a:lnTo>
                  <a:lnTo>
                    <a:pt x="2957969" y="12906"/>
                  </a:lnTo>
                  <a:lnTo>
                    <a:pt x="3014699" y="14227"/>
                  </a:lnTo>
                  <a:lnTo>
                    <a:pt x="3069416" y="15525"/>
                  </a:lnTo>
                  <a:lnTo>
                    <a:pt x="3121125" y="16591"/>
                  </a:lnTo>
                  <a:lnTo>
                    <a:pt x="3168827" y="17213"/>
                  </a:lnTo>
                  <a:lnTo>
                    <a:pt x="3211527" y="17182"/>
                  </a:lnTo>
                  <a:lnTo>
                    <a:pt x="3248228" y="16287"/>
                  </a:lnTo>
                  <a:lnTo>
                    <a:pt x="3247466" y="24796"/>
                  </a:lnTo>
                  <a:lnTo>
                    <a:pt x="3247847" y="28860"/>
                  </a:lnTo>
                  <a:lnTo>
                    <a:pt x="3248228" y="35337"/>
                  </a:lnTo>
                  <a:lnTo>
                    <a:pt x="3209201" y="36115"/>
                  </a:lnTo>
                  <a:lnTo>
                    <a:pt x="3164075" y="36344"/>
                  </a:lnTo>
                  <a:lnTo>
                    <a:pt x="3113913" y="36130"/>
                  </a:lnTo>
                  <a:lnTo>
                    <a:pt x="3059777" y="35582"/>
                  </a:lnTo>
                  <a:lnTo>
                    <a:pt x="3002729" y="34806"/>
                  </a:lnTo>
                  <a:lnTo>
                    <a:pt x="2943833" y="33911"/>
                  </a:lnTo>
                  <a:lnTo>
                    <a:pt x="2884150" y="33004"/>
                  </a:lnTo>
                  <a:lnTo>
                    <a:pt x="2824744" y="32192"/>
                  </a:lnTo>
                  <a:lnTo>
                    <a:pt x="2766676" y="31582"/>
                  </a:lnTo>
                  <a:lnTo>
                    <a:pt x="2711008" y="31283"/>
                  </a:lnTo>
                  <a:lnTo>
                    <a:pt x="2658805" y="31401"/>
                  </a:lnTo>
                  <a:lnTo>
                    <a:pt x="2611127" y="32045"/>
                  </a:lnTo>
                  <a:lnTo>
                    <a:pt x="2569037" y="33321"/>
                  </a:lnTo>
                  <a:lnTo>
                    <a:pt x="2533599" y="35337"/>
                  </a:lnTo>
                  <a:lnTo>
                    <a:pt x="2500283" y="37023"/>
                  </a:lnTo>
                  <a:lnTo>
                    <a:pt x="2424431" y="36758"/>
                  </a:lnTo>
                  <a:lnTo>
                    <a:pt x="2382084" y="35326"/>
                  </a:lnTo>
                  <a:lnTo>
                    <a:pt x="2336917" y="33375"/>
                  </a:lnTo>
                  <a:lnTo>
                    <a:pt x="2289023" y="31165"/>
                  </a:lnTo>
                  <a:lnTo>
                    <a:pt x="2238498" y="28955"/>
                  </a:lnTo>
                  <a:lnTo>
                    <a:pt x="2185437" y="27006"/>
                  </a:lnTo>
                  <a:lnTo>
                    <a:pt x="2129933" y="25578"/>
                  </a:lnTo>
                  <a:lnTo>
                    <a:pt x="2072081" y="24929"/>
                  </a:lnTo>
                  <a:lnTo>
                    <a:pt x="2011978" y="25321"/>
                  </a:lnTo>
                  <a:lnTo>
                    <a:pt x="1949716" y="27013"/>
                  </a:lnTo>
                  <a:lnTo>
                    <a:pt x="1885390" y="30265"/>
                  </a:lnTo>
                  <a:lnTo>
                    <a:pt x="1819097" y="35337"/>
                  </a:lnTo>
                  <a:lnTo>
                    <a:pt x="1751268" y="40941"/>
                  </a:lnTo>
                  <a:lnTo>
                    <a:pt x="1691665" y="44826"/>
                  </a:lnTo>
                  <a:lnTo>
                    <a:pt x="1638857" y="47204"/>
                  </a:lnTo>
                  <a:lnTo>
                    <a:pt x="1591412" y="48292"/>
                  </a:lnTo>
                  <a:lnTo>
                    <a:pt x="1547897" y="48302"/>
                  </a:lnTo>
                  <a:lnTo>
                    <a:pt x="1506882" y="47450"/>
                  </a:lnTo>
                  <a:lnTo>
                    <a:pt x="1466935" y="45949"/>
                  </a:lnTo>
                  <a:lnTo>
                    <a:pt x="1426623" y="44015"/>
                  </a:lnTo>
                  <a:lnTo>
                    <a:pt x="1384516" y="41861"/>
                  </a:lnTo>
                  <a:lnTo>
                    <a:pt x="1339181" y="39702"/>
                  </a:lnTo>
                  <a:lnTo>
                    <a:pt x="1289186" y="37752"/>
                  </a:lnTo>
                  <a:lnTo>
                    <a:pt x="1233100" y="36226"/>
                  </a:lnTo>
                  <a:lnTo>
                    <a:pt x="1169492" y="35337"/>
                  </a:lnTo>
                  <a:lnTo>
                    <a:pt x="1131004" y="35189"/>
                  </a:lnTo>
                  <a:lnTo>
                    <a:pt x="1092163" y="35286"/>
                  </a:lnTo>
                  <a:lnTo>
                    <a:pt x="1052859" y="35595"/>
                  </a:lnTo>
                  <a:lnTo>
                    <a:pt x="1012983" y="36082"/>
                  </a:lnTo>
                  <a:lnTo>
                    <a:pt x="972424" y="36715"/>
                  </a:lnTo>
                  <a:lnTo>
                    <a:pt x="931072" y="37461"/>
                  </a:lnTo>
                  <a:lnTo>
                    <a:pt x="888817" y="38287"/>
                  </a:lnTo>
                  <a:lnTo>
                    <a:pt x="845550" y="39159"/>
                  </a:lnTo>
                  <a:lnTo>
                    <a:pt x="801160" y="40044"/>
                  </a:lnTo>
                  <a:lnTo>
                    <a:pt x="755537" y="40910"/>
                  </a:lnTo>
                  <a:lnTo>
                    <a:pt x="708571" y="41723"/>
                  </a:lnTo>
                  <a:lnTo>
                    <a:pt x="660152" y="42451"/>
                  </a:lnTo>
                  <a:lnTo>
                    <a:pt x="610171" y="43060"/>
                  </a:lnTo>
                  <a:lnTo>
                    <a:pt x="558517" y="43516"/>
                  </a:lnTo>
                  <a:lnTo>
                    <a:pt x="505080" y="43788"/>
                  </a:lnTo>
                  <a:lnTo>
                    <a:pt x="449750" y="43842"/>
                  </a:lnTo>
                  <a:lnTo>
                    <a:pt x="392418" y="43645"/>
                  </a:lnTo>
                  <a:lnTo>
                    <a:pt x="332972" y="43164"/>
                  </a:lnTo>
                  <a:lnTo>
                    <a:pt x="271304" y="42365"/>
                  </a:lnTo>
                  <a:lnTo>
                    <a:pt x="207303" y="41216"/>
                  </a:lnTo>
                  <a:lnTo>
                    <a:pt x="140859" y="39684"/>
                  </a:lnTo>
                  <a:lnTo>
                    <a:pt x="71862" y="37735"/>
                  </a:lnTo>
                  <a:lnTo>
                    <a:pt x="203" y="35337"/>
                  </a:lnTo>
                  <a:lnTo>
                    <a:pt x="152" y="29241"/>
                  </a:lnTo>
                  <a:lnTo>
                    <a:pt x="0" y="23018"/>
                  </a:lnTo>
                  <a:lnTo>
                    <a:pt x="203" y="16287"/>
                  </a:lnTo>
                  <a:close/>
                </a:path>
              </a:pathLst>
            </a:custGeom>
            <a:noFill/>
            <a:ln cap="flat" cmpd="sng" w="38100">
              <a:solidFill>
                <a:srgbClr val="EC7C3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461" name="Google Shape;461;p34"/>
          <p:cNvSpPr txBox="1"/>
          <p:nvPr/>
        </p:nvSpPr>
        <p:spPr>
          <a:xfrm>
            <a:off x="640080" y="2946336"/>
            <a:ext cx="3144520" cy="1935480"/>
          </a:xfrm>
          <a:prstGeom prst="rect">
            <a:avLst/>
          </a:prstGeom>
          <a:noFill/>
          <a:ln>
            <a:noFill/>
          </a:ln>
        </p:spPr>
        <p:txBody>
          <a:bodyPr anchorCtr="0" anchor="t" bIns="0" lIns="0" spcFirstLastPara="1" rIns="0" wrap="square" tIns="29825">
            <a:spAutoFit/>
          </a:bodyPr>
          <a:lstStyle/>
          <a:p>
            <a:pPr indent="-228600" lvl="0" marL="241300" marR="263525" rtl="0" algn="l">
              <a:lnSpc>
                <a:spcPct val="94200"/>
              </a:lnSpc>
              <a:spcBef>
                <a:spcPts val="0"/>
              </a:spcBef>
              <a:spcAft>
                <a:spcPts val="0"/>
              </a:spcAft>
              <a:buSzPts val="1550"/>
              <a:buFont typeface="Arial"/>
              <a:buChar char="•"/>
            </a:pPr>
            <a:r>
              <a:rPr lang="en-US" sz="1550">
                <a:latin typeface="Calibri"/>
                <a:ea typeface="Calibri"/>
                <a:cs typeface="Calibri"/>
                <a:sym typeface="Calibri"/>
              </a:rPr>
              <a:t>Successful landings are more frequent across all orbit types, especially for payloads less than 6000 kg.</a:t>
            </a:r>
            <a:endParaRPr sz="1550">
              <a:latin typeface="Calibri"/>
              <a:ea typeface="Calibri"/>
              <a:cs typeface="Calibri"/>
              <a:sym typeface="Calibri"/>
            </a:endParaRPr>
          </a:p>
          <a:p>
            <a:pPr indent="-228600" lvl="0" marL="241300" marR="5080" rtl="0" algn="l">
              <a:lnSpc>
                <a:spcPct val="111612"/>
              </a:lnSpc>
              <a:spcBef>
                <a:spcPts val="1010"/>
              </a:spcBef>
              <a:spcAft>
                <a:spcPts val="0"/>
              </a:spcAft>
              <a:buSzPts val="1550"/>
              <a:buFont typeface="Arial"/>
              <a:buChar char="•"/>
            </a:pPr>
            <a:r>
              <a:rPr lang="en-US" sz="1550">
                <a:latin typeface="Calibri"/>
                <a:ea typeface="Calibri"/>
                <a:cs typeface="Calibri"/>
                <a:sym typeface="Calibri"/>
              </a:rPr>
              <a:t>Higher payload masses (above 10,000 kg) show a mix of successes and failures, indicating increased difficulty with heavier payloads.</a:t>
            </a:r>
            <a:endParaRPr sz="1550">
              <a:latin typeface="Calibri"/>
              <a:ea typeface="Calibri"/>
              <a:cs typeface="Calibri"/>
              <a:sym typeface="Calibri"/>
            </a:endParaRPr>
          </a:p>
        </p:txBody>
      </p:sp>
      <p:pic>
        <p:nvPicPr>
          <p:cNvPr id="462" name="Google Shape;462;p34"/>
          <p:cNvPicPr preferRelativeResize="0"/>
          <p:nvPr/>
        </p:nvPicPr>
        <p:blipFill rotWithShape="1">
          <a:blip r:embed="rId3">
            <a:alphaModFix/>
          </a:blip>
          <a:srcRect b="0" l="0" r="0" t="0"/>
          <a:stretch/>
        </p:blipFill>
        <p:spPr>
          <a:xfrm>
            <a:off x="4691419" y="1439240"/>
            <a:ext cx="6795017" cy="4024612"/>
          </a:xfrm>
          <a:prstGeom prst="rect">
            <a:avLst/>
          </a:prstGeom>
          <a:noFill/>
          <a:ln>
            <a:noFill/>
          </a:ln>
        </p:spPr>
      </p:pic>
      <p:sp>
        <p:nvSpPr>
          <p:cNvPr id="463" name="Google Shape;463;p34"/>
          <p:cNvSpPr txBox="1"/>
          <p:nvPr/>
        </p:nvSpPr>
        <p:spPr>
          <a:xfrm>
            <a:off x="11076051" y="6472554"/>
            <a:ext cx="241300" cy="177800"/>
          </a:xfrm>
          <a:prstGeom prst="rect">
            <a:avLst/>
          </a:prstGeom>
          <a:noFill/>
          <a:ln>
            <a:noFill/>
          </a:ln>
        </p:spPr>
        <p:txBody>
          <a:bodyPr anchorCtr="0" anchor="t" bIns="0" lIns="0" spcFirstLastPara="1" rIns="0" wrap="square" tIns="0">
            <a:spAutoFit/>
          </a:bodyPr>
          <a:lstStyle/>
          <a:p>
            <a:pPr indent="0" lvl="0" marL="38100" rtl="0" algn="l">
              <a:lnSpc>
                <a:spcPct val="103333"/>
              </a:lnSpc>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67" name="Shape 467"/>
        <p:cNvGrpSpPr/>
        <p:nvPr/>
      </p:nvGrpSpPr>
      <p:grpSpPr>
        <a:xfrm>
          <a:off x="0" y="0"/>
          <a:ext cx="0" cy="0"/>
          <a:chOff x="0" y="0"/>
          <a:chExt cx="0" cy="0"/>
        </a:xfrm>
      </p:grpSpPr>
      <p:sp>
        <p:nvSpPr>
          <p:cNvPr id="468" name="Google Shape;468;p35"/>
          <p:cNvSpPr txBox="1"/>
          <p:nvPr>
            <p:ph type="title"/>
          </p:nvPr>
        </p:nvSpPr>
        <p:spPr>
          <a:xfrm>
            <a:off x="710251" y="1164325"/>
            <a:ext cx="3987600" cy="1300800"/>
          </a:xfrm>
          <a:prstGeom prst="rect">
            <a:avLst/>
          </a:prstGeom>
          <a:noFill/>
          <a:ln>
            <a:noFill/>
          </a:ln>
        </p:spPr>
        <p:txBody>
          <a:bodyPr anchorCtr="0" anchor="t" bIns="0" lIns="0" spcFirstLastPara="1" rIns="0" wrap="square" tIns="79375">
            <a:spAutoFit/>
          </a:bodyPr>
          <a:lstStyle/>
          <a:p>
            <a:pPr indent="0" lvl="0" marL="12700" marR="5080" rtl="0" algn="l">
              <a:lnSpc>
                <a:spcPct val="108684"/>
              </a:lnSpc>
              <a:spcBef>
                <a:spcPts val="0"/>
              </a:spcBef>
              <a:spcAft>
                <a:spcPts val="0"/>
              </a:spcAft>
              <a:buNone/>
            </a:pPr>
            <a:r>
              <a:rPr lang="en-US" sz="3800">
                <a:solidFill>
                  <a:srgbClr val="000000"/>
                </a:solidFill>
                <a:latin typeface="Calibri"/>
                <a:ea typeface="Calibri"/>
                <a:cs typeface="Calibri"/>
                <a:sym typeface="Calibri"/>
              </a:rPr>
              <a:t>Launch Success Yearly Trend</a:t>
            </a:r>
            <a:endParaRPr sz="3800">
              <a:latin typeface="Calibri"/>
              <a:ea typeface="Calibri"/>
              <a:cs typeface="Calibri"/>
              <a:sym typeface="Calibri"/>
            </a:endParaRPr>
          </a:p>
        </p:txBody>
      </p:sp>
      <p:grpSp>
        <p:nvGrpSpPr>
          <p:cNvPr id="469" name="Google Shape;469;p35"/>
          <p:cNvGrpSpPr/>
          <p:nvPr/>
        </p:nvGrpSpPr>
        <p:grpSpPr>
          <a:xfrm>
            <a:off x="647496" y="2555462"/>
            <a:ext cx="3248864" cy="48895"/>
            <a:chOff x="647496" y="2555462"/>
            <a:chExt cx="3248864" cy="48895"/>
          </a:xfrm>
        </p:grpSpPr>
        <p:sp>
          <p:nvSpPr>
            <p:cNvPr id="470" name="Google Shape;470;p35"/>
            <p:cNvSpPr/>
            <p:nvPr/>
          </p:nvSpPr>
          <p:spPr>
            <a:xfrm>
              <a:off x="647700" y="2560500"/>
              <a:ext cx="3248660" cy="41275"/>
            </a:xfrm>
            <a:custGeom>
              <a:rect b="b" l="l" r="r" t="t"/>
              <a:pathLst>
                <a:path extrusionOk="0" h="41275" w="3248660">
                  <a:moveTo>
                    <a:pt x="949776" y="28"/>
                  </a:moveTo>
                  <a:lnTo>
                    <a:pt x="908617" y="0"/>
                  </a:lnTo>
                  <a:lnTo>
                    <a:pt x="868796" y="772"/>
                  </a:lnTo>
                  <a:lnTo>
                    <a:pt x="828237" y="2192"/>
                  </a:lnTo>
                  <a:lnTo>
                    <a:pt x="681380" y="8787"/>
                  </a:lnTo>
                  <a:lnTo>
                    <a:pt x="557024" y="13502"/>
                  </a:lnTo>
                  <a:lnTo>
                    <a:pt x="408641" y="19688"/>
                  </a:lnTo>
                  <a:lnTo>
                    <a:pt x="365138" y="21166"/>
                  </a:lnTo>
                  <a:lnTo>
                    <a:pt x="322275" y="22155"/>
                  </a:lnTo>
                  <a:lnTo>
                    <a:pt x="278650" y="22539"/>
                  </a:lnTo>
                  <a:lnTo>
                    <a:pt x="232860" y="22199"/>
                  </a:lnTo>
                  <a:lnTo>
                    <a:pt x="183503" y="21018"/>
                  </a:lnTo>
                  <a:lnTo>
                    <a:pt x="129176" y="18878"/>
                  </a:lnTo>
                  <a:lnTo>
                    <a:pt x="68475" y="15661"/>
                  </a:lnTo>
                  <a:lnTo>
                    <a:pt x="0" y="11249"/>
                  </a:lnTo>
                  <a:lnTo>
                    <a:pt x="368" y="18488"/>
                  </a:lnTo>
                  <a:lnTo>
                    <a:pt x="838" y="21282"/>
                  </a:lnTo>
                  <a:lnTo>
                    <a:pt x="0" y="30299"/>
                  </a:lnTo>
                  <a:lnTo>
                    <a:pt x="45362" y="30022"/>
                  </a:lnTo>
                  <a:lnTo>
                    <a:pt x="90248" y="30127"/>
                  </a:lnTo>
                  <a:lnTo>
                    <a:pt x="135110" y="30523"/>
                  </a:lnTo>
                  <a:lnTo>
                    <a:pt x="274084" y="32535"/>
                  </a:lnTo>
                  <a:lnTo>
                    <a:pt x="374923" y="33650"/>
                  </a:lnTo>
                  <a:lnTo>
                    <a:pt x="429158" y="33864"/>
                  </a:lnTo>
                  <a:lnTo>
                    <a:pt x="486542" y="33728"/>
                  </a:lnTo>
                  <a:lnTo>
                    <a:pt x="547528" y="33149"/>
                  </a:lnTo>
                  <a:lnTo>
                    <a:pt x="612568" y="32037"/>
                  </a:lnTo>
                  <a:lnTo>
                    <a:pt x="750859" y="28722"/>
                  </a:lnTo>
                  <a:lnTo>
                    <a:pt x="813691" y="28037"/>
                  </a:lnTo>
                  <a:lnTo>
                    <a:pt x="871372" y="28072"/>
                  </a:lnTo>
                  <a:lnTo>
                    <a:pt x="924660" y="28657"/>
                  </a:lnTo>
                  <a:lnTo>
                    <a:pt x="974313" y="29619"/>
                  </a:lnTo>
                  <a:lnTo>
                    <a:pt x="1109052" y="33053"/>
                  </a:lnTo>
                  <a:lnTo>
                    <a:pt x="1151752" y="33808"/>
                  </a:lnTo>
                  <a:lnTo>
                    <a:pt x="1194611" y="34081"/>
                  </a:lnTo>
                  <a:lnTo>
                    <a:pt x="1238386" y="33702"/>
                  </a:lnTo>
                  <a:lnTo>
                    <a:pt x="1283837" y="32499"/>
                  </a:lnTo>
                  <a:lnTo>
                    <a:pt x="1386092" y="27577"/>
                  </a:lnTo>
                  <a:lnTo>
                    <a:pt x="1433891" y="25827"/>
                  </a:lnTo>
                  <a:lnTo>
                    <a:pt x="1477030" y="24906"/>
                  </a:lnTo>
                  <a:lnTo>
                    <a:pt x="1517422" y="24673"/>
                  </a:lnTo>
                  <a:lnTo>
                    <a:pt x="1556977" y="24983"/>
                  </a:lnTo>
                  <a:lnTo>
                    <a:pt x="1745064" y="28820"/>
                  </a:lnTo>
                  <a:lnTo>
                    <a:pt x="1809111" y="29715"/>
                  </a:lnTo>
                  <a:lnTo>
                    <a:pt x="1883791" y="30299"/>
                  </a:lnTo>
                  <a:lnTo>
                    <a:pt x="1946653" y="30200"/>
                  </a:lnTo>
                  <a:lnTo>
                    <a:pt x="2008365" y="29419"/>
                  </a:lnTo>
                  <a:lnTo>
                    <a:pt x="2068759" y="28132"/>
                  </a:lnTo>
                  <a:lnTo>
                    <a:pt x="2127670" y="26511"/>
                  </a:lnTo>
                  <a:lnTo>
                    <a:pt x="2293826" y="21393"/>
                  </a:lnTo>
                  <a:lnTo>
                    <a:pt x="2345130" y="20182"/>
                  </a:lnTo>
                  <a:lnTo>
                    <a:pt x="2394115" y="19509"/>
                  </a:lnTo>
                  <a:lnTo>
                    <a:pt x="2440615" y="19547"/>
                  </a:lnTo>
                  <a:lnTo>
                    <a:pt x="2484462" y="20471"/>
                  </a:lnTo>
                  <a:lnTo>
                    <a:pt x="2525490" y="22455"/>
                  </a:lnTo>
                  <a:lnTo>
                    <a:pt x="2563531" y="25673"/>
                  </a:lnTo>
                  <a:lnTo>
                    <a:pt x="2598420" y="30299"/>
                  </a:lnTo>
                  <a:lnTo>
                    <a:pt x="2637678" y="35217"/>
                  </a:lnTo>
                  <a:lnTo>
                    <a:pt x="2683041" y="38509"/>
                  </a:lnTo>
                  <a:lnTo>
                    <a:pt x="2733329" y="40397"/>
                  </a:lnTo>
                  <a:lnTo>
                    <a:pt x="2787366" y="41100"/>
                  </a:lnTo>
                  <a:lnTo>
                    <a:pt x="2843974" y="40836"/>
                  </a:lnTo>
                  <a:lnTo>
                    <a:pt x="2901974" y="39826"/>
                  </a:lnTo>
                  <a:lnTo>
                    <a:pt x="2960188" y="38289"/>
                  </a:lnTo>
                  <a:lnTo>
                    <a:pt x="3171637" y="31264"/>
                  </a:lnTo>
                  <a:lnTo>
                    <a:pt x="3213257" y="30387"/>
                  </a:lnTo>
                  <a:lnTo>
                    <a:pt x="3248025" y="30299"/>
                  </a:lnTo>
                  <a:lnTo>
                    <a:pt x="3248405" y="21155"/>
                  </a:lnTo>
                  <a:lnTo>
                    <a:pt x="3247771" y="15948"/>
                  </a:lnTo>
                  <a:lnTo>
                    <a:pt x="3248025" y="11249"/>
                  </a:lnTo>
                  <a:lnTo>
                    <a:pt x="3194449" y="16484"/>
                  </a:lnTo>
                  <a:lnTo>
                    <a:pt x="3139700" y="19729"/>
                  </a:lnTo>
                  <a:lnTo>
                    <a:pt x="3084174" y="21271"/>
                  </a:lnTo>
                  <a:lnTo>
                    <a:pt x="3028265" y="21397"/>
                  </a:lnTo>
                  <a:lnTo>
                    <a:pt x="2972369" y="20393"/>
                  </a:lnTo>
                  <a:lnTo>
                    <a:pt x="2916880" y="18546"/>
                  </a:lnTo>
                  <a:lnTo>
                    <a:pt x="2862193" y="16142"/>
                  </a:lnTo>
                  <a:lnTo>
                    <a:pt x="2706901" y="8455"/>
                  </a:lnTo>
                  <a:lnTo>
                    <a:pt x="2659376" y="6689"/>
                  </a:lnTo>
                  <a:lnTo>
                    <a:pt x="2614630" y="5799"/>
                  </a:lnTo>
                  <a:lnTo>
                    <a:pt x="2573057" y="6072"/>
                  </a:lnTo>
                  <a:lnTo>
                    <a:pt x="2535052" y="7793"/>
                  </a:lnTo>
                  <a:lnTo>
                    <a:pt x="2458042" y="15697"/>
                  </a:lnTo>
                  <a:lnTo>
                    <a:pt x="2409773" y="18217"/>
                  </a:lnTo>
                  <a:lnTo>
                    <a:pt x="2357332" y="19143"/>
                  </a:lnTo>
                  <a:lnTo>
                    <a:pt x="2301846" y="18813"/>
                  </a:lnTo>
                  <a:lnTo>
                    <a:pt x="2244445" y="17562"/>
                  </a:lnTo>
                  <a:lnTo>
                    <a:pt x="2186257" y="15726"/>
                  </a:lnTo>
                  <a:lnTo>
                    <a:pt x="2072033" y="11644"/>
                  </a:lnTo>
                  <a:lnTo>
                    <a:pt x="2018254" y="10070"/>
                  </a:lnTo>
                  <a:lnTo>
                    <a:pt x="1968201" y="9256"/>
                  </a:lnTo>
                  <a:lnTo>
                    <a:pt x="1923004" y="9537"/>
                  </a:lnTo>
                  <a:lnTo>
                    <a:pt x="1883791" y="11249"/>
                  </a:lnTo>
                  <a:lnTo>
                    <a:pt x="1850698" y="13415"/>
                  </a:lnTo>
                  <a:lnTo>
                    <a:pt x="1813107" y="15515"/>
                  </a:lnTo>
                  <a:lnTo>
                    <a:pt x="1771452" y="17481"/>
                  </a:lnTo>
                  <a:lnTo>
                    <a:pt x="1726167" y="19247"/>
                  </a:lnTo>
                  <a:lnTo>
                    <a:pt x="1677686" y="20746"/>
                  </a:lnTo>
                  <a:lnTo>
                    <a:pt x="1626446" y="21913"/>
                  </a:lnTo>
                  <a:lnTo>
                    <a:pt x="1572879" y="22679"/>
                  </a:lnTo>
                  <a:lnTo>
                    <a:pt x="1517420" y="22979"/>
                  </a:lnTo>
                  <a:lnTo>
                    <a:pt x="1460505" y="22746"/>
                  </a:lnTo>
                  <a:lnTo>
                    <a:pt x="1402568" y="21913"/>
                  </a:lnTo>
                  <a:lnTo>
                    <a:pt x="1344043" y="20413"/>
                  </a:lnTo>
                  <a:lnTo>
                    <a:pt x="1285365" y="18180"/>
                  </a:lnTo>
                  <a:lnTo>
                    <a:pt x="1226969" y="15148"/>
                  </a:lnTo>
                  <a:lnTo>
                    <a:pt x="1102028" y="6469"/>
                  </a:lnTo>
                  <a:lnTo>
                    <a:pt x="1044406" y="3108"/>
                  </a:lnTo>
                  <a:lnTo>
                    <a:pt x="994347" y="1013"/>
                  </a:lnTo>
                  <a:lnTo>
                    <a:pt x="949776" y="28"/>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71" name="Google Shape;471;p35"/>
            <p:cNvSpPr/>
            <p:nvPr/>
          </p:nvSpPr>
          <p:spPr>
            <a:xfrm>
              <a:off x="647496" y="2555462"/>
              <a:ext cx="3248660" cy="48895"/>
            </a:xfrm>
            <a:custGeom>
              <a:rect b="b" l="l" r="r" t="t"/>
              <a:pathLst>
                <a:path extrusionOk="0" h="48894" w="3248660">
                  <a:moveTo>
                    <a:pt x="203" y="16287"/>
                  </a:moveTo>
                  <a:lnTo>
                    <a:pt x="59712" y="11068"/>
                  </a:lnTo>
                  <a:lnTo>
                    <a:pt x="118295" y="6886"/>
                  </a:lnTo>
                  <a:lnTo>
                    <a:pt x="175789" y="3714"/>
                  </a:lnTo>
                  <a:lnTo>
                    <a:pt x="232030" y="1527"/>
                  </a:lnTo>
                  <a:lnTo>
                    <a:pt x="286856" y="298"/>
                  </a:lnTo>
                  <a:lnTo>
                    <a:pt x="340104" y="0"/>
                  </a:lnTo>
                  <a:lnTo>
                    <a:pt x="391610" y="606"/>
                  </a:lnTo>
                  <a:lnTo>
                    <a:pt x="441213" y="2091"/>
                  </a:lnTo>
                  <a:lnTo>
                    <a:pt x="488748" y="4429"/>
                  </a:lnTo>
                  <a:lnTo>
                    <a:pt x="534053" y="7591"/>
                  </a:lnTo>
                  <a:lnTo>
                    <a:pt x="576965" y="11553"/>
                  </a:lnTo>
                  <a:lnTo>
                    <a:pt x="617321" y="16287"/>
                  </a:lnTo>
                  <a:lnTo>
                    <a:pt x="654127" y="20343"/>
                  </a:lnTo>
                  <a:lnTo>
                    <a:pt x="692612" y="23174"/>
                  </a:lnTo>
                  <a:lnTo>
                    <a:pt x="732916" y="24929"/>
                  </a:lnTo>
                  <a:lnTo>
                    <a:pt x="775179" y="25758"/>
                  </a:lnTo>
                  <a:lnTo>
                    <a:pt x="819543" y="25811"/>
                  </a:lnTo>
                  <a:lnTo>
                    <a:pt x="866147" y="25239"/>
                  </a:lnTo>
                  <a:lnTo>
                    <a:pt x="915132" y="24190"/>
                  </a:lnTo>
                  <a:lnTo>
                    <a:pt x="966638" y="22815"/>
                  </a:lnTo>
                  <a:lnTo>
                    <a:pt x="1020806" y="21263"/>
                  </a:lnTo>
                  <a:lnTo>
                    <a:pt x="1077775" y="19685"/>
                  </a:lnTo>
                  <a:lnTo>
                    <a:pt x="1137688" y="18229"/>
                  </a:lnTo>
                  <a:lnTo>
                    <a:pt x="1200682" y="17047"/>
                  </a:lnTo>
                  <a:lnTo>
                    <a:pt x="1266901" y="16287"/>
                  </a:lnTo>
                  <a:lnTo>
                    <a:pt x="1332636" y="16044"/>
                  </a:lnTo>
                  <a:lnTo>
                    <a:pt x="1394409" y="16238"/>
                  </a:lnTo>
                  <a:lnTo>
                    <a:pt x="1452696" y="16761"/>
                  </a:lnTo>
                  <a:lnTo>
                    <a:pt x="1507975" y="17505"/>
                  </a:lnTo>
                  <a:lnTo>
                    <a:pt x="1560725" y="18361"/>
                  </a:lnTo>
                  <a:lnTo>
                    <a:pt x="1611424" y="19223"/>
                  </a:lnTo>
                  <a:lnTo>
                    <a:pt x="1660549" y="19980"/>
                  </a:lnTo>
                  <a:lnTo>
                    <a:pt x="1708578" y="20526"/>
                  </a:lnTo>
                  <a:lnTo>
                    <a:pt x="1755990" y="20751"/>
                  </a:lnTo>
                  <a:lnTo>
                    <a:pt x="1803262" y="20548"/>
                  </a:lnTo>
                  <a:lnTo>
                    <a:pt x="1850871" y="19809"/>
                  </a:lnTo>
                  <a:lnTo>
                    <a:pt x="1899298" y="18424"/>
                  </a:lnTo>
                  <a:lnTo>
                    <a:pt x="1949018" y="16287"/>
                  </a:lnTo>
                  <a:lnTo>
                    <a:pt x="2000571" y="14354"/>
                  </a:lnTo>
                  <a:lnTo>
                    <a:pt x="2053886" y="13514"/>
                  </a:lnTo>
                  <a:lnTo>
                    <a:pt x="2108524" y="13556"/>
                  </a:lnTo>
                  <a:lnTo>
                    <a:pt x="2164046" y="14271"/>
                  </a:lnTo>
                  <a:lnTo>
                    <a:pt x="2220014" y="15448"/>
                  </a:lnTo>
                  <a:lnTo>
                    <a:pt x="2275987" y="16877"/>
                  </a:lnTo>
                  <a:lnTo>
                    <a:pt x="2331529" y="18348"/>
                  </a:lnTo>
                  <a:lnTo>
                    <a:pt x="2386200" y="19652"/>
                  </a:lnTo>
                  <a:lnTo>
                    <a:pt x="2439561" y="20576"/>
                  </a:lnTo>
                  <a:lnTo>
                    <a:pt x="2491174" y="20912"/>
                  </a:lnTo>
                  <a:lnTo>
                    <a:pt x="2540600" y="20450"/>
                  </a:lnTo>
                  <a:lnTo>
                    <a:pt x="2587400" y="18978"/>
                  </a:lnTo>
                  <a:lnTo>
                    <a:pt x="2631135" y="16287"/>
                  </a:lnTo>
                  <a:lnTo>
                    <a:pt x="2679012" y="13326"/>
                  </a:lnTo>
                  <a:lnTo>
                    <a:pt x="2730856" y="11604"/>
                  </a:lnTo>
                  <a:lnTo>
                    <a:pt x="2785670" y="10912"/>
                  </a:lnTo>
                  <a:lnTo>
                    <a:pt x="2842458" y="11038"/>
                  </a:lnTo>
                  <a:lnTo>
                    <a:pt x="2900223" y="11773"/>
                  </a:lnTo>
                  <a:lnTo>
                    <a:pt x="2957969" y="12906"/>
                  </a:lnTo>
                  <a:lnTo>
                    <a:pt x="3014699" y="14227"/>
                  </a:lnTo>
                  <a:lnTo>
                    <a:pt x="3069416" y="15525"/>
                  </a:lnTo>
                  <a:lnTo>
                    <a:pt x="3121125" y="16591"/>
                  </a:lnTo>
                  <a:lnTo>
                    <a:pt x="3168827" y="17213"/>
                  </a:lnTo>
                  <a:lnTo>
                    <a:pt x="3211527" y="17182"/>
                  </a:lnTo>
                  <a:lnTo>
                    <a:pt x="3248228" y="16287"/>
                  </a:lnTo>
                  <a:lnTo>
                    <a:pt x="3247466" y="24796"/>
                  </a:lnTo>
                  <a:lnTo>
                    <a:pt x="3247847" y="28860"/>
                  </a:lnTo>
                  <a:lnTo>
                    <a:pt x="3248228" y="35337"/>
                  </a:lnTo>
                  <a:lnTo>
                    <a:pt x="3209201" y="36115"/>
                  </a:lnTo>
                  <a:lnTo>
                    <a:pt x="3164075" y="36344"/>
                  </a:lnTo>
                  <a:lnTo>
                    <a:pt x="3113913" y="36130"/>
                  </a:lnTo>
                  <a:lnTo>
                    <a:pt x="3059777" y="35582"/>
                  </a:lnTo>
                  <a:lnTo>
                    <a:pt x="3002729" y="34806"/>
                  </a:lnTo>
                  <a:lnTo>
                    <a:pt x="2943833" y="33911"/>
                  </a:lnTo>
                  <a:lnTo>
                    <a:pt x="2884150" y="33004"/>
                  </a:lnTo>
                  <a:lnTo>
                    <a:pt x="2824744" y="32192"/>
                  </a:lnTo>
                  <a:lnTo>
                    <a:pt x="2766676" y="31582"/>
                  </a:lnTo>
                  <a:lnTo>
                    <a:pt x="2711008" y="31283"/>
                  </a:lnTo>
                  <a:lnTo>
                    <a:pt x="2658805" y="31401"/>
                  </a:lnTo>
                  <a:lnTo>
                    <a:pt x="2611127" y="32045"/>
                  </a:lnTo>
                  <a:lnTo>
                    <a:pt x="2569037" y="33321"/>
                  </a:lnTo>
                  <a:lnTo>
                    <a:pt x="2533599" y="35337"/>
                  </a:lnTo>
                  <a:lnTo>
                    <a:pt x="2500283" y="37023"/>
                  </a:lnTo>
                  <a:lnTo>
                    <a:pt x="2424431" y="36758"/>
                  </a:lnTo>
                  <a:lnTo>
                    <a:pt x="2382084" y="35326"/>
                  </a:lnTo>
                  <a:lnTo>
                    <a:pt x="2336917" y="33375"/>
                  </a:lnTo>
                  <a:lnTo>
                    <a:pt x="2289023" y="31165"/>
                  </a:lnTo>
                  <a:lnTo>
                    <a:pt x="2238498" y="28955"/>
                  </a:lnTo>
                  <a:lnTo>
                    <a:pt x="2185437" y="27006"/>
                  </a:lnTo>
                  <a:lnTo>
                    <a:pt x="2129933" y="25578"/>
                  </a:lnTo>
                  <a:lnTo>
                    <a:pt x="2072081" y="24929"/>
                  </a:lnTo>
                  <a:lnTo>
                    <a:pt x="2011978" y="25321"/>
                  </a:lnTo>
                  <a:lnTo>
                    <a:pt x="1949716" y="27013"/>
                  </a:lnTo>
                  <a:lnTo>
                    <a:pt x="1885390" y="30265"/>
                  </a:lnTo>
                  <a:lnTo>
                    <a:pt x="1819097" y="35337"/>
                  </a:lnTo>
                  <a:lnTo>
                    <a:pt x="1751268" y="40941"/>
                  </a:lnTo>
                  <a:lnTo>
                    <a:pt x="1691665" y="44826"/>
                  </a:lnTo>
                  <a:lnTo>
                    <a:pt x="1638857" y="47204"/>
                  </a:lnTo>
                  <a:lnTo>
                    <a:pt x="1591412" y="48292"/>
                  </a:lnTo>
                  <a:lnTo>
                    <a:pt x="1547897" y="48302"/>
                  </a:lnTo>
                  <a:lnTo>
                    <a:pt x="1506882" y="47450"/>
                  </a:lnTo>
                  <a:lnTo>
                    <a:pt x="1466935" y="45949"/>
                  </a:lnTo>
                  <a:lnTo>
                    <a:pt x="1426623" y="44015"/>
                  </a:lnTo>
                  <a:lnTo>
                    <a:pt x="1384516" y="41861"/>
                  </a:lnTo>
                  <a:lnTo>
                    <a:pt x="1339181" y="39702"/>
                  </a:lnTo>
                  <a:lnTo>
                    <a:pt x="1289186" y="37752"/>
                  </a:lnTo>
                  <a:lnTo>
                    <a:pt x="1233100" y="36226"/>
                  </a:lnTo>
                  <a:lnTo>
                    <a:pt x="1169492" y="35337"/>
                  </a:lnTo>
                  <a:lnTo>
                    <a:pt x="1131004" y="35189"/>
                  </a:lnTo>
                  <a:lnTo>
                    <a:pt x="1092163" y="35286"/>
                  </a:lnTo>
                  <a:lnTo>
                    <a:pt x="1052859" y="35595"/>
                  </a:lnTo>
                  <a:lnTo>
                    <a:pt x="1012983" y="36082"/>
                  </a:lnTo>
                  <a:lnTo>
                    <a:pt x="972424" y="36715"/>
                  </a:lnTo>
                  <a:lnTo>
                    <a:pt x="931072" y="37461"/>
                  </a:lnTo>
                  <a:lnTo>
                    <a:pt x="888817" y="38287"/>
                  </a:lnTo>
                  <a:lnTo>
                    <a:pt x="845550" y="39159"/>
                  </a:lnTo>
                  <a:lnTo>
                    <a:pt x="801160" y="40044"/>
                  </a:lnTo>
                  <a:lnTo>
                    <a:pt x="755537" y="40910"/>
                  </a:lnTo>
                  <a:lnTo>
                    <a:pt x="708571" y="41723"/>
                  </a:lnTo>
                  <a:lnTo>
                    <a:pt x="660152" y="42451"/>
                  </a:lnTo>
                  <a:lnTo>
                    <a:pt x="610171" y="43060"/>
                  </a:lnTo>
                  <a:lnTo>
                    <a:pt x="558517" y="43516"/>
                  </a:lnTo>
                  <a:lnTo>
                    <a:pt x="505080" y="43788"/>
                  </a:lnTo>
                  <a:lnTo>
                    <a:pt x="449750" y="43842"/>
                  </a:lnTo>
                  <a:lnTo>
                    <a:pt x="392418" y="43645"/>
                  </a:lnTo>
                  <a:lnTo>
                    <a:pt x="332972" y="43164"/>
                  </a:lnTo>
                  <a:lnTo>
                    <a:pt x="271304" y="42365"/>
                  </a:lnTo>
                  <a:lnTo>
                    <a:pt x="207303" y="41216"/>
                  </a:lnTo>
                  <a:lnTo>
                    <a:pt x="140859" y="39684"/>
                  </a:lnTo>
                  <a:lnTo>
                    <a:pt x="71862" y="37735"/>
                  </a:lnTo>
                  <a:lnTo>
                    <a:pt x="203" y="35337"/>
                  </a:lnTo>
                  <a:lnTo>
                    <a:pt x="152" y="29241"/>
                  </a:lnTo>
                  <a:lnTo>
                    <a:pt x="0" y="23018"/>
                  </a:lnTo>
                  <a:lnTo>
                    <a:pt x="203" y="16287"/>
                  </a:lnTo>
                  <a:close/>
                </a:path>
              </a:pathLst>
            </a:custGeom>
            <a:noFill/>
            <a:ln cap="flat" cmpd="sng" w="38100">
              <a:solidFill>
                <a:srgbClr val="EC7C3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472" name="Google Shape;472;p35"/>
          <p:cNvSpPr txBox="1"/>
          <p:nvPr/>
        </p:nvSpPr>
        <p:spPr>
          <a:xfrm>
            <a:off x="710247" y="2806128"/>
            <a:ext cx="3171825" cy="1934845"/>
          </a:xfrm>
          <a:prstGeom prst="rect">
            <a:avLst/>
          </a:prstGeom>
          <a:noFill/>
          <a:ln>
            <a:noFill/>
          </a:ln>
        </p:spPr>
        <p:txBody>
          <a:bodyPr anchorCtr="0" anchor="t" bIns="0" lIns="0" spcFirstLastPara="1" rIns="0" wrap="square" tIns="29825">
            <a:spAutoFit/>
          </a:bodyPr>
          <a:lstStyle/>
          <a:p>
            <a:pPr indent="-229234" lvl="0" marL="241300" marR="55244" rtl="0" algn="l">
              <a:lnSpc>
                <a:spcPct val="94200"/>
              </a:lnSpc>
              <a:spcBef>
                <a:spcPts val="0"/>
              </a:spcBef>
              <a:spcAft>
                <a:spcPts val="0"/>
              </a:spcAft>
              <a:buSzPts val="1550"/>
              <a:buFont typeface="Arial"/>
              <a:buChar char="•"/>
            </a:pPr>
            <a:r>
              <a:rPr lang="en-US" sz="1550">
                <a:latin typeface="Calibri"/>
                <a:ea typeface="Calibri"/>
                <a:cs typeface="Calibri"/>
                <a:sym typeface="Calibri"/>
              </a:rPr>
              <a:t>The annual launch success rate has shown a significant improvement from 2013 onwards, reaching over 80% by 2020.</a:t>
            </a:r>
            <a:endParaRPr sz="1550">
              <a:latin typeface="Calibri"/>
              <a:ea typeface="Calibri"/>
              <a:cs typeface="Calibri"/>
              <a:sym typeface="Calibri"/>
            </a:endParaRPr>
          </a:p>
          <a:p>
            <a:pPr indent="-229234" lvl="0" marL="241300" marR="5080" rtl="0" algn="l">
              <a:lnSpc>
                <a:spcPct val="111612"/>
              </a:lnSpc>
              <a:spcBef>
                <a:spcPts val="1010"/>
              </a:spcBef>
              <a:spcAft>
                <a:spcPts val="0"/>
              </a:spcAft>
              <a:buSzPts val="1550"/>
              <a:buFont typeface="Arial"/>
              <a:buChar char="•"/>
            </a:pPr>
            <a:r>
              <a:rPr lang="en-US" sz="1550">
                <a:latin typeface="Calibri"/>
                <a:ea typeface="Calibri"/>
                <a:cs typeface="Calibri"/>
                <a:sym typeface="Calibri"/>
              </a:rPr>
              <a:t>Despite a dip in 2018, the overall trend indicates increasing reliability and success in Falcon 9 launches over the years.</a:t>
            </a:r>
            <a:endParaRPr sz="1550">
              <a:latin typeface="Calibri"/>
              <a:ea typeface="Calibri"/>
              <a:cs typeface="Calibri"/>
              <a:sym typeface="Calibri"/>
            </a:endParaRPr>
          </a:p>
        </p:txBody>
      </p:sp>
      <p:pic>
        <p:nvPicPr>
          <p:cNvPr id="473" name="Google Shape;473;p35"/>
          <p:cNvPicPr preferRelativeResize="0"/>
          <p:nvPr/>
        </p:nvPicPr>
        <p:blipFill rotWithShape="1">
          <a:blip r:embed="rId3">
            <a:alphaModFix/>
          </a:blip>
          <a:srcRect b="0" l="0" r="0" t="0"/>
          <a:stretch/>
        </p:blipFill>
        <p:spPr>
          <a:xfrm>
            <a:off x="4697935" y="1763780"/>
            <a:ext cx="6825731" cy="3305245"/>
          </a:xfrm>
          <a:prstGeom prst="rect">
            <a:avLst/>
          </a:prstGeom>
          <a:noFill/>
          <a:ln>
            <a:noFill/>
          </a:ln>
        </p:spPr>
      </p:pic>
      <p:sp>
        <p:nvSpPr>
          <p:cNvPr id="474" name="Google Shape;474;p35"/>
          <p:cNvSpPr txBox="1"/>
          <p:nvPr/>
        </p:nvSpPr>
        <p:spPr>
          <a:xfrm>
            <a:off x="11076051" y="6472554"/>
            <a:ext cx="241300" cy="177800"/>
          </a:xfrm>
          <a:prstGeom prst="rect">
            <a:avLst/>
          </a:prstGeom>
          <a:noFill/>
          <a:ln>
            <a:noFill/>
          </a:ln>
        </p:spPr>
        <p:txBody>
          <a:bodyPr anchorCtr="0" anchor="t" bIns="0" lIns="0" spcFirstLastPara="1" rIns="0" wrap="square" tIns="0">
            <a:spAutoFit/>
          </a:bodyPr>
          <a:lstStyle/>
          <a:p>
            <a:pPr indent="0" lvl="0" marL="38100" rtl="0" algn="l">
              <a:lnSpc>
                <a:spcPct val="103333"/>
              </a:lnSpc>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9"/>
          <p:cNvSpPr txBox="1"/>
          <p:nvPr/>
        </p:nvSpPr>
        <p:spPr>
          <a:xfrm>
            <a:off x="844867" y="1358836"/>
            <a:ext cx="4695190" cy="4821555"/>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1800">
                <a:solidFill>
                  <a:srgbClr val="7B7B7B"/>
                </a:solidFill>
                <a:latin typeface="Calibri"/>
                <a:ea typeface="Calibri"/>
                <a:cs typeface="Calibri"/>
                <a:sym typeface="Calibri"/>
              </a:rPr>
              <a:t>Summary of Methodologies</a:t>
            </a:r>
            <a:endParaRPr sz="1800">
              <a:latin typeface="Calibri"/>
              <a:ea typeface="Calibri"/>
              <a:cs typeface="Calibri"/>
              <a:sym typeface="Calibri"/>
            </a:endParaRPr>
          </a:p>
          <a:p>
            <a:pPr indent="-170180" lvl="0" marL="182880" marR="5080" rtl="0" algn="l">
              <a:lnSpc>
                <a:spcPct val="117857"/>
              </a:lnSpc>
              <a:spcBef>
                <a:spcPts val="1175"/>
              </a:spcBef>
              <a:spcAft>
                <a:spcPts val="0"/>
              </a:spcAft>
              <a:buClr>
                <a:srgbClr val="7B7B7B"/>
              </a:buClr>
              <a:buSzPts val="1400"/>
              <a:buFont typeface="Calibri"/>
              <a:buAutoNum type="arabicPeriod"/>
            </a:pPr>
            <a:r>
              <a:rPr lang="en-US" sz="1400">
                <a:solidFill>
                  <a:srgbClr val="7B7B7B"/>
                </a:solidFill>
                <a:latin typeface="Calibri"/>
                <a:ea typeface="Calibri"/>
                <a:cs typeface="Calibri"/>
                <a:sym typeface="Calibri"/>
              </a:rPr>
              <a:t>Data Collection: Accessed SpaceX launch data via API and web scraped records from Wikipedia.</a:t>
            </a:r>
            <a:endParaRPr sz="1400">
              <a:latin typeface="Calibri"/>
              <a:ea typeface="Calibri"/>
              <a:cs typeface="Calibri"/>
              <a:sym typeface="Calibri"/>
            </a:endParaRPr>
          </a:p>
          <a:p>
            <a:pPr indent="0" lvl="0" marL="0" rtl="0" algn="l">
              <a:lnSpc>
                <a:spcPct val="100000"/>
              </a:lnSpc>
              <a:spcBef>
                <a:spcPts val="0"/>
              </a:spcBef>
              <a:spcAft>
                <a:spcPts val="0"/>
              </a:spcAft>
              <a:buClr>
                <a:srgbClr val="7B7B7B"/>
              </a:buClr>
              <a:buSzPts val="1400"/>
              <a:buFont typeface="Calibri"/>
              <a:buNone/>
            </a:pPr>
            <a:r>
              <a:t/>
            </a:r>
            <a:endParaRPr sz="1400">
              <a:latin typeface="Calibri"/>
              <a:ea typeface="Calibri"/>
              <a:cs typeface="Calibri"/>
              <a:sym typeface="Calibri"/>
            </a:endParaRPr>
          </a:p>
          <a:p>
            <a:pPr indent="0" lvl="0" marL="0" rtl="0" algn="l">
              <a:lnSpc>
                <a:spcPct val="100000"/>
              </a:lnSpc>
              <a:spcBef>
                <a:spcPts val="185"/>
              </a:spcBef>
              <a:spcAft>
                <a:spcPts val="0"/>
              </a:spcAft>
              <a:buClr>
                <a:srgbClr val="7B7B7B"/>
              </a:buClr>
              <a:buSzPts val="1400"/>
              <a:buFont typeface="Calibri"/>
              <a:buNone/>
            </a:pPr>
            <a:r>
              <a:t/>
            </a:r>
            <a:endParaRPr sz="1400">
              <a:latin typeface="Calibri"/>
              <a:ea typeface="Calibri"/>
              <a:cs typeface="Calibri"/>
              <a:sym typeface="Calibri"/>
            </a:endParaRPr>
          </a:p>
          <a:p>
            <a:pPr indent="-170180" lvl="0" marL="182880" rtl="0" algn="l">
              <a:lnSpc>
                <a:spcPct val="100000"/>
              </a:lnSpc>
              <a:spcBef>
                <a:spcPts val="0"/>
              </a:spcBef>
              <a:spcAft>
                <a:spcPts val="0"/>
              </a:spcAft>
              <a:buClr>
                <a:srgbClr val="7B7B7B"/>
              </a:buClr>
              <a:buSzPts val="1400"/>
              <a:buFont typeface="Calibri"/>
              <a:buAutoNum type="arabicPeriod"/>
            </a:pPr>
            <a:r>
              <a:rPr lang="en-US" sz="1400">
                <a:solidFill>
                  <a:srgbClr val="7B7B7B"/>
                </a:solidFill>
                <a:latin typeface="Calibri"/>
                <a:ea typeface="Calibri"/>
                <a:cs typeface="Calibri"/>
                <a:sym typeface="Calibri"/>
              </a:rPr>
              <a:t>Data Cleaning &amp; Preparation:</a:t>
            </a:r>
            <a:endParaRPr sz="1400">
              <a:latin typeface="Calibri"/>
              <a:ea typeface="Calibri"/>
              <a:cs typeface="Calibri"/>
              <a:sym typeface="Calibri"/>
            </a:endParaRPr>
          </a:p>
          <a:p>
            <a:pPr indent="-285750" lvl="1" marL="298450" rtl="0" algn="l">
              <a:lnSpc>
                <a:spcPct val="100000"/>
              </a:lnSpc>
              <a:spcBef>
                <a:spcPts val="1025"/>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Cleaned and formatted the data.</a:t>
            </a:r>
            <a:endParaRPr sz="1400">
              <a:latin typeface="Calibri"/>
              <a:ea typeface="Calibri"/>
              <a:cs typeface="Calibri"/>
              <a:sym typeface="Calibri"/>
            </a:endParaRPr>
          </a:p>
          <a:p>
            <a:pPr indent="-285750" lvl="1" marL="298450" rtl="0" algn="l">
              <a:lnSpc>
                <a:spcPct val="100000"/>
              </a:lnSpc>
              <a:spcBef>
                <a:spcPts val="1025"/>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Stored data in Db2 database and performed SQL queries.</a:t>
            </a:r>
            <a:endParaRPr sz="1400">
              <a:latin typeface="Calibri"/>
              <a:ea typeface="Calibri"/>
              <a:cs typeface="Calibri"/>
              <a:sym typeface="Calibri"/>
            </a:endParaRPr>
          </a:p>
          <a:p>
            <a:pPr indent="-285750" lvl="1" marL="298450" rtl="0" algn="l">
              <a:lnSpc>
                <a:spcPct val="100000"/>
              </a:lnSpc>
              <a:spcBef>
                <a:spcPts val="1025"/>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Conducted exploratory data analysis.</a:t>
            </a:r>
            <a:endParaRPr sz="1400">
              <a:latin typeface="Calibri"/>
              <a:ea typeface="Calibri"/>
              <a:cs typeface="Calibri"/>
              <a:sym typeface="Calibri"/>
            </a:endParaRPr>
          </a:p>
          <a:p>
            <a:pPr indent="0" lvl="0" marL="0" rtl="0" algn="l">
              <a:lnSpc>
                <a:spcPct val="100000"/>
              </a:lnSpc>
              <a:spcBef>
                <a:spcPts val="0"/>
              </a:spcBef>
              <a:spcAft>
                <a:spcPts val="0"/>
              </a:spcAft>
              <a:buNone/>
            </a:pPr>
            <a:r>
              <a:t/>
            </a:r>
            <a:endParaRPr sz="1400">
              <a:latin typeface="Calibri"/>
              <a:ea typeface="Calibri"/>
              <a:cs typeface="Calibri"/>
              <a:sym typeface="Calibri"/>
            </a:endParaRPr>
          </a:p>
          <a:p>
            <a:pPr indent="0" lvl="0" marL="0" rtl="0" algn="l">
              <a:lnSpc>
                <a:spcPct val="100000"/>
              </a:lnSpc>
              <a:spcBef>
                <a:spcPts val="185"/>
              </a:spcBef>
              <a:spcAft>
                <a:spcPts val="0"/>
              </a:spcAft>
              <a:buNone/>
            </a:pPr>
            <a:r>
              <a:t/>
            </a:r>
            <a:endParaRPr sz="1400">
              <a:latin typeface="Calibri"/>
              <a:ea typeface="Calibri"/>
              <a:cs typeface="Calibri"/>
              <a:sym typeface="Calibri"/>
            </a:endParaRPr>
          </a:p>
          <a:p>
            <a:pPr indent="-170180" lvl="0" marL="182880" marR="122554" rtl="0" algn="l">
              <a:lnSpc>
                <a:spcPct val="102800"/>
              </a:lnSpc>
              <a:spcBef>
                <a:spcPts val="0"/>
              </a:spcBef>
              <a:spcAft>
                <a:spcPts val="0"/>
              </a:spcAft>
              <a:buClr>
                <a:srgbClr val="7B7B7B"/>
              </a:buClr>
              <a:buSzPts val="1400"/>
              <a:buFont typeface="Calibri"/>
              <a:buAutoNum type="arabicPeriod"/>
            </a:pPr>
            <a:r>
              <a:rPr lang="en-US" sz="1400">
                <a:solidFill>
                  <a:srgbClr val="7B7B7B"/>
                </a:solidFill>
                <a:latin typeface="Calibri"/>
                <a:ea typeface="Calibri"/>
                <a:cs typeface="Calibri"/>
                <a:sym typeface="Calibri"/>
              </a:rPr>
              <a:t>Feature Engineering: Created new features and standardized the data.</a:t>
            </a:r>
            <a:endParaRPr sz="1400">
              <a:latin typeface="Calibri"/>
              <a:ea typeface="Calibri"/>
              <a:cs typeface="Calibri"/>
              <a:sym typeface="Calibri"/>
            </a:endParaRPr>
          </a:p>
          <a:p>
            <a:pPr indent="0" lvl="0" marL="0" rtl="0" algn="l">
              <a:lnSpc>
                <a:spcPct val="100000"/>
              </a:lnSpc>
              <a:spcBef>
                <a:spcPts val="0"/>
              </a:spcBef>
              <a:spcAft>
                <a:spcPts val="0"/>
              </a:spcAft>
              <a:buClr>
                <a:srgbClr val="7B7B7B"/>
              </a:buClr>
              <a:buSzPts val="1400"/>
              <a:buFont typeface="Calibri"/>
              <a:buNone/>
            </a:pPr>
            <a:r>
              <a:t/>
            </a:r>
            <a:endParaRPr sz="1400">
              <a:latin typeface="Calibri"/>
              <a:ea typeface="Calibri"/>
              <a:cs typeface="Calibri"/>
              <a:sym typeface="Calibri"/>
            </a:endParaRPr>
          </a:p>
          <a:p>
            <a:pPr indent="0" lvl="0" marL="0" rtl="0" algn="l">
              <a:lnSpc>
                <a:spcPct val="100000"/>
              </a:lnSpc>
              <a:spcBef>
                <a:spcPts val="235"/>
              </a:spcBef>
              <a:spcAft>
                <a:spcPts val="0"/>
              </a:spcAft>
              <a:buClr>
                <a:srgbClr val="7B7B7B"/>
              </a:buClr>
              <a:buSzPts val="1400"/>
              <a:buFont typeface="Calibri"/>
              <a:buNone/>
            </a:pPr>
            <a:r>
              <a:t/>
            </a:r>
            <a:endParaRPr sz="1400">
              <a:latin typeface="Calibri"/>
              <a:ea typeface="Calibri"/>
              <a:cs typeface="Calibri"/>
              <a:sym typeface="Calibri"/>
            </a:endParaRPr>
          </a:p>
          <a:p>
            <a:pPr indent="-170180" lvl="0" marL="182880" rtl="0" algn="l">
              <a:lnSpc>
                <a:spcPct val="100000"/>
              </a:lnSpc>
              <a:spcBef>
                <a:spcPts val="0"/>
              </a:spcBef>
              <a:spcAft>
                <a:spcPts val="0"/>
              </a:spcAft>
              <a:buClr>
                <a:srgbClr val="7B7B7B"/>
              </a:buClr>
              <a:buSzPts val="1400"/>
              <a:buFont typeface="Calibri"/>
              <a:buAutoNum type="arabicPeriod"/>
            </a:pPr>
            <a:r>
              <a:rPr lang="en-US" sz="1400">
                <a:solidFill>
                  <a:srgbClr val="7B7B7B"/>
                </a:solidFill>
                <a:latin typeface="Calibri"/>
                <a:ea typeface="Calibri"/>
                <a:cs typeface="Calibri"/>
                <a:sym typeface="Calibri"/>
              </a:rPr>
              <a:t>Interactive Visualizations:</a:t>
            </a:r>
            <a:endParaRPr sz="1400">
              <a:latin typeface="Calibri"/>
              <a:ea typeface="Calibri"/>
              <a:cs typeface="Calibri"/>
              <a:sym typeface="Calibri"/>
            </a:endParaRPr>
          </a:p>
          <a:p>
            <a:pPr indent="-285750" lvl="1" marL="298450" rtl="0" algn="l">
              <a:lnSpc>
                <a:spcPct val="100000"/>
              </a:lnSpc>
              <a:spcBef>
                <a:spcPts val="1025"/>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Mapped launch sites and success rates using Folium.</a:t>
            </a:r>
            <a:endParaRPr sz="1400">
              <a:latin typeface="Calibri"/>
              <a:ea typeface="Calibri"/>
              <a:cs typeface="Calibri"/>
              <a:sym typeface="Calibri"/>
            </a:endParaRPr>
          </a:p>
          <a:p>
            <a:pPr indent="-285750" lvl="1" marL="298450" rtl="0" algn="l">
              <a:lnSpc>
                <a:spcPct val="100000"/>
              </a:lnSpc>
              <a:spcBef>
                <a:spcPts val="944"/>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Built an interactive dashboard with Plotly Dash.</a:t>
            </a:r>
            <a:endParaRPr sz="1400">
              <a:latin typeface="Calibri"/>
              <a:ea typeface="Calibri"/>
              <a:cs typeface="Calibri"/>
              <a:sym typeface="Calibri"/>
            </a:endParaRPr>
          </a:p>
        </p:txBody>
      </p:sp>
      <p:sp>
        <p:nvSpPr>
          <p:cNvPr id="59" name="Google Shape;59;p9"/>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160020" rtl="0" algn="l">
              <a:lnSpc>
                <a:spcPct val="120666"/>
              </a:lnSpc>
              <a:spcBef>
                <a:spcPts val="0"/>
              </a:spcBef>
              <a:spcAft>
                <a:spcPts val="0"/>
              </a:spcAft>
              <a:buNone/>
            </a:pPr>
            <a:fld id="{00000000-1234-1234-1234-123412341234}" type="slidenum">
              <a:rPr lang="en-US"/>
              <a:t>‹#›</a:t>
            </a:fld>
            <a:endParaRPr/>
          </a:p>
        </p:txBody>
      </p:sp>
      <p:sp>
        <p:nvSpPr>
          <p:cNvPr id="60" name="Google Shape;60;p9"/>
          <p:cNvSpPr txBox="1"/>
          <p:nvPr>
            <p:ph type="title"/>
          </p:nvPr>
        </p:nvSpPr>
        <p:spPr>
          <a:xfrm>
            <a:off x="849294" y="420625"/>
            <a:ext cx="57501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Executive Summary</a:t>
            </a:r>
            <a:endParaRPr/>
          </a:p>
        </p:txBody>
      </p:sp>
      <p:sp>
        <p:nvSpPr>
          <p:cNvPr id="61" name="Google Shape;61;p9"/>
          <p:cNvSpPr txBox="1"/>
          <p:nvPr/>
        </p:nvSpPr>
        <p:spPr>
          <a:xfrm>
            <a:off x="6182740" y="1425350"/>
            <a:ext cx="4712335" cy="1398270"/>
          </a:xfrm>
          <a:prstGeom prst="rect">
            <a:avLst/>
          </a:prstGeom>
          <a:noFill/>
          <a:ln>
            <a:noFill/>
          </a:ln>
        </p:spPr>
        <p:txBody>
          <a:bodyPr anchorCtr="0" anchor="t" bIns="0" lIns="0" spcFirstLastPara="1" rIns="0" wrap="square" tIns="140950">
            <a:spAutoFit/>
          </a:bodyPr>
          <a:lstStyle/>
          <a:p>
            <a:pPr indent="-170180" lvl="0" marL="182880" rtl="0" algn="l">
              <a:lnSpc>
                <a:spcPct val="100000"/>
              </a:lnSpc>
              <a:spcBef>
                <a:spcPts val="0"/>
              </a:spcBef>
              <a:spcAft>
                <a:spcPts val="0"/>
              </a:spcAft>
              <a:buClr>
                <a:srgbClr val="7B7B7B"/>
              </a:buClr>
              <a:buSzPts val="1400"/>
              <a:buFont typeface="Calibri"/>
              <a:buAutoNum type="arabicPeriod" startAt="5"/>
            </a:pPr>
            <a:r>
              <a:rPr lang="en-US" sz="1400">
                <a:solidFill>
                  <a:srgbClr val="7B7B7B"/>
                </a:solidFill>
                <a:latin typeface="Calibri"/>
                <a:ea typeface="Calibri"/>
                <a:cs typeface="Calibri"/>
                <a:sym typeface="Calibri"/>
              </a:rPr>
              <a:t>Model Building &amp; Evaluation:</a:t>
            </a:r>
            <a:endParaRPr sz="1400">
              <a:latin typeface="Calibri"/>
              <a:ea typeface="Calibri"/>
              <a:cs typeface="Calibri"/>
              <a:sym typeface="Calibri"/>
            </a:endParaRPr>
          </a:p>
          <a:p>
            <a:pPr indent="-285750" lvl="1" marL="298450" rtl="0" algn="l">
              <a:lnSpc>
                <a:spcPct val="100000"/>
              </a:lnSpc>
              <a:spcBef>
                <a:spcPts val="1025"/>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Implemented SVM, Decision Trees, and K-Nearest Neighbors.</a:t>
            </a:r>
            <a:endParaRPr sz="1400">
              <a:latin typeface="Calibri"/>
              <a:ea typeface="Calibri"/>
              <a:cs typeface="Calibri"/>
              <a:sym typeface="Calibri"/>
            </a:endParaRPr>
          </a:p>
          <a:p>
            <a:pPr indent="-285750" lvl="1" marL="298450" rtl="0" algn="l">
              <a:lnSpc>
                <a:spcPct val="100000"/>
              </a:lnSpc>
              <a:spcBef>
                <a:spcPts val="1025"/>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Tuned hyperparameters with GridSearchCV.</a:t>
            </a:r>
            <a:endParaRPr sz="1400">
              <a:latin typeface="Calibri"/>
              <a:ea typeface="Calibri"/>
              <a:cs typeface="Calibri"/>
              <a:sym typeface="Calibri"/>
            </a:endParaRPr>
          </a:p>
          <a:p>
            <a:pPr indent="-285750" lvl="1" marL="298450" rtl="0" algn="l">
              <a:lnSpc>
                <a:spcPct val="100000"/>
              </a:lnSpc>
              <a:spcBef>
                <a:spcPts val="1019"/>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Evaluated models using test data accuracy.</a:t>
            </a:r>
            <a:endParaRPr sz="1400">
              <a:latin typeface="Calibri"/>
              <a:ea typeface="Calibri"/>
              <a:cs typeface="Calibri"/>
              <a:sym typeface="Calibri"/>
            </a:endParaRPr>
          </a:p>
        </p:txBody>
      </p:sp>
      <p:sp>
        <p:nvSpPr>
          <p:cNvPr id="62" name="Google Shape;62;p9"/>
          <p:cNvSpPr txBox="1"/>
          <p:nvPr/>
        </p:nvSpPr>
        <p:spPr>
          <a:xfrm>
            <a:off x="6182740" y="3038411"/>
            <a:ext cx="1906270" cy="300355"/>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1800">
                <a:solidFill>
                  <a:srgbClr val="7B7B7B"/>
                </a:solidFill>
                <a:latin typeface="Calibri"/>
                <a:ea typeface="Calibri"/>
                <a:cs typeface="Calibri"/>
                <a:sym typeface="Calibri"/>
              </a:rPr>
              <a:t>Summary of Results</a:t>
            </a:r>
            <a:endParaRPr sz="1800">
              <a:latin typeface="Calibri"/>
              <a:ea typeface="Calibri"/>
              <a:cs typeface="Calibri"/>
              <a:sym typeface="Calibri"/>
            </a:endParaRPr>
          </a:p>
        </p:txBody>
      </p:sp>
      <p:sp>
        <p:nvSpPr>
          <p:cNvPr id="63" name="Google Shape;63;p9"/>
          <p:cNvSpPr txBox="1"/>
          <p:nvPr/>
        </p:nvSpPr>
        <p:spPr>
          <a:xfrm>
            <a:off x="6182740" y="3524821"/>
            <a:ext cx="1177925" cy="243204"/>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400">
                <a:solidFill>
                  <a:srgbClr val="7B7B7B"/>
                </a:solidFill>
                <a:latin typeface="Calibri"/>
                <a:ea typeface="Calibri"/>
                <a:cs typeface="Calibri"/>
                <a:sym typeface="Calibri"/>
              </a:rPr>
              <a:t>1. Data Insights:</a:t>
            </a:r>
            <a:endParaRPr sz="1400">
              <a:latin typeface="Calibri"/>
              <a:ea typeface="Calibri"/>
              <a:cs typeface="Calibri"/>
              <a:sym typeface="Calibri"/>
            </a:endParaRPr>
          </a:p>
        </p:txBody>
      </p:sp>
      <p:sp>
        <p:nvSpPr>
          <p:cNvPr id="64" name="Google Shape;64;p9"/>
          <p:cNvSpPr txBox="1"/>
          <p:nvPr/>
        </p:nvSpPr>
        <p:spPr>
          <a:xfrm>
            <a:off x="6182740" y="4373943"/>
            <a:ext cx="1684655" cy="243204"/>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400">
                <a:solidFill>
                  <a:srgbClr val="7B7B7B"/>
                </a:solidFill>
                <a:latin typeface="Calibri"/>
                <a:ea typeface="Calibri"/>
                <a:cs typeface="Calibri"/>
                <a:sym typeface="Calibri"/>
              </a:rPr>
              <a:t>2. Model Performance:</a:t>
            </a:r>
            <a:endParaRPr sz="1400">
              <a:latin typeface="Calibri"/>
              <a:ea typeface="Calibri"/>
              <a:cs typeface="Calibri"/>
              <a:sym typeface="Calibri"/>
            </a:endParaRPr>
          </a:p>
        </p:txBody>
      </p:sp>
      <p:sp>
        <p:nvSpPr>
          <p:cNvPr id="65" name="Google Shape;65;p9"/>
          <p:cNvSpPr txBox="1"/>
          <p:nvPr/>
        </p:nvSpPr>
        <p:spPr>
          <a:xfrm>
            <a:off x="6182740" y="5232653"/>
            <a:ext cx="1140460" cy="242570"/>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400">
                <a:solidFill>
                  <a:srgbClr val="7B7B7B"/>
                </a:solidFill>
                <a:latin typeface="Calibri"/>
                <a:ea typeface="Calibri"/>
                <a:cs typeface="Calibri"/>
                <a:sym typeface="Calibri"/>
              </a:rPr>
              <a:t>3. Key Findings:</a:t>
            </a:r>
            <a:endParaRPr sz="1400">
              <a:latin typeface="Calibri"/>
              <a:ea typeface="Calibri"/>
              <a:cs typeface="Calibri"/>
              <a:sym typeface="Calibri"/>
            </a:endParaRPr>
          </a:p>
        </p:txBody>
      </p:sp>
      <p:sp>
        <p:nvSpPr>
          <p:cNvPr id="66" name="Google Shape;66;p9"/>
          <p:cNvSpPr txBox="1"/>
          <p:nvPr/>
        </p:nvSpPr>
        <p:spPr>
          <a:xfrm>
            <a:off x="6182740" y="3734752"/>
            <a:ext cx="4442460" cy="2169795"/>
          </a:xfrm>
          <a:prstGeom prst="rect">
            <a:avLst/>
          </a:prstGeom>
          <a:noFill/>
          <a:ln>
            <a:noFill/>
          </a:ln>
        </p:spPr>
        <p:txBody>
          <a:bodyPr anchorCtr="0" anchor="t" bIns="0" lIns="0" spcFirstLastPara="1" rIns="0" wrap="square" tIns="15875">
            <a:spAutoFit/>
          </a:bodyPr>
          <a:lstStyle/>
          <a:p>
            <a:pPr indent="-285750" lvl="0" marL="298450" rtl="0" algn="l">
              <a:lnSpc>
                <a:spcPct val="100000"/>
              </a:lnSpc>
              <a:spcBef>
                <a:spcPts val="0"/>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Identified factors influencing Falcon 9 first stage landings.</a:t>
            </a:r>
            <a:endParaRPr sz="1400">
              <a:latin typeface="Calibri"/>
              <a:ea typeface="Calibri"/>
              <a:cs typeface="Calibri"/>
              <a:sym typeface="Calibri"/>
            </a:endParaRPr>
          </a:p>
          <a:p>
            <a:pPr indent="-285750" lvl="0" marL="298450" rtl="0" algn="l">
              <a:lnSpc>
                <a:spcPct val="100000"/>
              </a:lnSpc>
              <a:spcBef>
                <a:spcPts val="50"/>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Visualized geographical patterns and success rates.</a:t>
            </a:r>
            <a:endParaRPr sz="1400">
              <a:latin typeface="Calibri"/>
              <a:ea typeface="Calibri"/>
              <a:cs typeface="Calibri"/>
              <a:sym typeface="Calibri"/>
            </a:endParaRPr>
          </a:p>
          <a:p>
            <a:pPr indent="0" lvl="0" marL="0" rtl="0" algn="l">
              <a:lnSpc>
                <a:spcPct val="100000"/>
              </a:lnSpc>
              <a:spcBef>
                <a:spcPts val="1639"/>
              </a:spcBef>
              <a:spcAft>
                <a:spcPts val="0"/>
              </a:spcAft>
              <a:buClr>
                <a:srgbClr val="7B7B7B"/>
              </a:buClr>
              <a:buSzPts val="1400"/>
              <a:buFont typeface="Arial"/>
              <a:buNone/>
            </a:pPr>
            <a:r>
              <a:t/>
            </a:r>
            <a:endParaRPr sz="1400">
              <a:latin typeface="Calibri"/>
              <a:ea typeface="Calibri"/>
              <a:cs typeface="Calibri"/>
              <a:sym typeface="Calibri"/>
            </a:endParaRPr>
          </a:p>
          <a:p>
            <a:pPr indent="-325120" lvl="0" marL="337820" rtl="0" algn="l">
              <a:lnSpc>
                <a:spcPct val="118857"/>
              </a:lnSpc>
              <a:spcBef>
                <a:spcPts val="0"/>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SVM and K-Nearest Neighbors: 83.33% accuracy.</a:t>
            </a:r>
            <a:endParaRPr sz="1400">
              <a:latin typeface="Calibri"/>
              <a:ea typeface="Calibri"/>
              <a:cs typeface="Calibri"/>
              <a:sym typeface="Calibri"/>
            </a:endParaRPr>
          </a:p>
          <a:p>
            <a:pPr indent="-325120" lvl="0" marL="337820" rtl="0" algn="l">
              <a:lnSpc>
                <a:spcPct val="118857"/>
              </a:lnSpc>
              <a:spcBef>
                <a:spcPts val="0"/>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Decision Tree: 94.44% accuracy.</a:t>
            </a:r>
            <a:endParaRPr sz="1400">
              <a:latin typeface="Calibri"/>
              <a:ea typeface="Calibri"/>
              <a:cs typeface="Calibri"/>
              <a:sym typeface="Calibri"/>
            </a:endParaRPr>
          </a:p>
          <a:p>
            <a:pPr indent="0" lvl="0" marL="0" rtl="0" algn="l">
              <a:lnSpc>
                <a:spcPct val="100000"/>
              </a:lnSpc>
              <a:spcBef>
                <a:spcPts val="1645"/>
              </a:spcBef>
              <a:spcAft>
                <a:spcPts val="0"/>
              </a:spcAft>
              <a:buClr>
                <a:srgbClr val="7B7B7B"/>
              </a:buClr>
              <a:buSzPts val="1400"/>
              <a:buFont typeface="Arial"/>
              <a:buNone/>
            </a:pPr>
            <a:r>
              <a:t/>
            </a:r>
            <a:endParaRPr sz="1400">
              <a:latin typeface="Calibri"/>
              <a:ea typeface="Calibri"/>
              <a:cs typeface="Calibri"/>
              <a:sym typeface="Calibri"/>
            </a:endParaRPr>
          </a:p>
          <a:p>
            <a:pPr indent="-325120" lvl="0" marL="337820" rtl="0" algn="l">
              <a:lnSpc>
                <a:spcPct val="100000"/>
              </a:lnSpc>
              <a:spcBef>
                <a:spcPts val="0"/>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Launch site and payload mass impact landing success.</a:t>
            </a:r>
            <a:endParaRPr sz="1400">
              <a:latin typeface="Calibri"/>
              <a:ea typeface="Calibri"/>
              <a:cs typeface="Calibri"/>
              <a:sym typeface="Calibri"/>
            </a:endParaRPr>
          </a:p>
          <a:p>
            <a:pPr indent="-325120" lvl="0" marL="337820" rtl="0" algn="l">
              <a:lnSpc>
                <a:spcPct val="100000"/>
              </a:lnSpc>
              <a:spcBef>
                <a:spcPts val="45"/>
              </a:spcBef>
              <a:spcAft>
                <a:spcPts val="0"/>
              </a:spcAft>
              <a:buClr>
                <a:srgbClr val="7B7B7B"/>
              </a:buClr>
              <a:buSzPts val="1400"/>
              <a:buFont typeface="Arial"/>
              <a:buChar char="•"/>
            </a:pPr>
            <a:r>
              <a:rPr lang="en-US" sz="1400">
                <a:solidFill>
                  <a:srgbClr val="7B7B7B"/>
                </a:solidFill>
                <a:latin typeface="Calibri"/>
                <a:ea typeface="Calibri"/>
                <a:cs typeface="Calibri"/>
                <a:sym typeface="Calibri"/>
              </a:rPr>
              <a:t>Decision Tree model is the most effective predictor.</a:t>
            </a:r>
            <a:endParaRPr sz="1400">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pic>
        <p:nvPicPr>
          <p:cNvPr id="479" name="Google Shape;479;p36"/>
          <p:cNvPicPr preferRelativeResize="0"/>
          <p:nvPr/>
        </p:nvPicPr>
        <p:blipFill rotWithShape="1">
          <a:blip r:embed="rId3">
            <a:alphaModFix/>
          </a:blip>
          <a:srcRect b="0" l="0" r="0" t="0"/>
          <a:stretch/>
        </p:blipFill>
        <p:spPr>
          <a:xfrm>
            <a:off x="971550" y="1724025"/>
            <a:ext cx="10258425" cy="2743200"/>
          </a:xfrm>
          <a:prstGeom prst="rect">
            <a:avLst/>
          </a:prstGeom>
          <a:noFill/>
          <a:ln>
            <a:noFill/>
          </a:ln>
        </p:spPr>
      </p:pic>
      <p:sp>
        <p:nvSpPr>
          <p:cNvPr id="480" name="Google Shape;480;p36"/>
          <p:cNvSpPr txBox="1"/>
          <p:nvPr>
            <p:ph type="title"/>
          </p:nvPr>
        </p:nvSpPr>
        <p:spPr>
          <a:xfrm>
            <a:off x="849292" y="420375"/>
            <a:ext cx="76365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All Launch Site Names</a:t>
            </a:r>
            <a:endParaRPr/>
          </a:p>
        </p:txBody>
      </p:sp>
      <p:sp>
        <p:nvSpPr>
          <p:cNvPr id="481" name="Google Shape;481;p36"/>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pic>
        <p:nvPicPr>
          <p:cNvPr id="486" name="Google Shape;486;p37"/>
          <p:cNvPicPr preferRelativeResize="0"/>
          <p:nvPr/>
        </p:nvPicPr>
        <p:blipFill rotWithShape="1">
          <a:blip r:embed="rId3">
            <a:alphaModFix/>
          </a:blip>
          <a:srcRect b="0" l="0" r="0" t="0"/>
          <a:stretch/>
        </p:blipFill>
        <p:spPr>
          <a:xfrm>
            <a:off x="857250" y="1714500"/>
            <a:ext cx="10058400" cy="3895725"/>
          </a:xfrm>
          <a:prstGeom prst="rect">
            <a:avLst/>
          </a:prstGeom>
          <a:noFill/>
          <a:ln>
            <a:noFill/>
          </a:ln>
        </p:spPr>
      </p:pic>
      <p:sp>
        <p:nvSpPr>
          <p:cNvPr id="487" name="Google Shape;487;p37"/>
          <p:cNvSpPr txBox="1"/>
          <p:nvPr>
            <p:ph type="title"/>
          </p:nvPr>
        </p:nvSpPr>
        <p:spPr>
          <a:xfrm>
            <a:off x="849297" y="420375"/>
            <a:ext cx="89235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Launch Site Names Begin with 'CCA'</a:t>
            </a:r>
            <a:endParaRPr/>
          </a:p>
        </p:txBody>
      </p:sp>
      <p:sp>
        <p:nvSpPr>
          <p:cNvPr id="488" name="Google Shape;488;p37"/>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pic>
        <p:nvPicPr>
          <p:cNvPr id="493" name="Google Shape;493;p38"/>
          <p:cNvPicPr preferRelativeResize="0"/>
          <p:nvPr/>
        </p:nvPicPr>
        <p:blipFill rotWithShape="1">
          <a:blip r:embed="rId3">
            <a:alphaModFix/>
          </a:blip>
          <a:srcRect b="0" l="0" r="0" t="0"/>
          <a:stretch/>
        </p:blipFill>
        <p:spPr>
          <a:xfrm>
            <a:off x="771525" y="2085975"/>
            <a:ext cx="10515600" cy="2200275"/>
          </a:xfrm>
          <a:prstGeom prst="rect">
            <a:avLst/>
          </a:prstGeom>
          <a:noFill/>
          <a:ln>
            <a:noFill/>
          </a:ln>
        </p:spPr>
      </p:pic>
      <p:sp>
        <p:nvSpPr>
          <p:cNvPr id="494" name="Google Shape;494;p38"/>
          <p:cNvSpPr txBox="1"/>
          <p:nvPr>
            <p:ph type="title"/>
          </p:nvPr>
        </p:nvSpPr>
        <p:spPr>
          <a:xfrm>
            <a:off x="849294" y="420375"/>
            <a:ext cx="58911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Total Payload Mass</a:t>
            </a:r>
            <a:endParaRPr/>
          </a:p>
        </p:txBody>
      </p:sp>
      <p:sp>
        <p:nvSpPr>
          <p:cNvPr id="495" name="Google Shape;495;p38"/>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pic>
        <p:nvPicPr>
          <p:cNvPr id="500" name="Google Shape;500;p39"/>
          <p:cNvPicPr preferRelativeResize="0"/>
          <p:nvPr/>
        </p:nvPicPr>
        <p:blipFill rotWithShape="1">
          <a:blip r:embed="rId3">
            <a:alphaModFix/>
          </a:blip>
          <a:srcRect b="0" l="0" r="0" t="0"/>
          <a:stretch/>
        </p:blipFill>
        <p:spPr>
          <a:xfrm>
            <a:off x="771525" y="2286000"/>
            <a:ext cx="11029950" cy="2276475"/>
          </a:xfrm>
          <a:prstGeom prst="rect">
            <a:avLst/>
          </a:prstGeom>
          <a:noFill/>
          <a:ln>
            <a:noFill/>
          </a:ln>
        </p:spPr>
      </p:pic>
      <p:sp>
        <p:nvSpPr>
          <p:cNvPr id="501" name="Google Shape;501;p39"/>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Average Payload Mass by F9 v1.1</a:t>
            </a:r>
            <a:endParaRPr/>
          </a:p>
        </p:txBody>
      </p:sp>
      <p:sp>
        <p:nvSpPr>
          <p:cNvPr id="502" name="Google Shape;502;p39"/>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pic>
        <p:nvPicPr>
          <p:cNvPr id="507" name="Google Shape;507;p40"/>
          <p:cNvPicPr preferRelativeResize="0"/>
          <p:nvPr/>
        </p:nvPicPr>
        <p:blipFill rotWithShape="1">
          <a:blip r:embed="rId3">
            <a:alphaModFix/>
          </a:blip>
          <a:srcRect b="0" l="0" r="0" t="0"/>
          <a:stretch/>
        </p:blipFill>
        <p:spPr>
          <a:xfrm>
            <a:off x="771525" y="1971675"/>
            <a:ext cx="10829925" cy="2533650"/>
          </a:xfrm>
          <a:prstGeom prst="rect">
            <a:avLst/>
          </a:prstGeom>
          <a:noFill/>
          <a:ln>
            <a:noFill/>
          </a:ln>
        </p:spPr>
      </p:pic>
      <p:sp>
        <p:nvSpPr>
          <p:cNvPr id="508" name="Google Shape;508;p40"/>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First Successful Ground Landing Date</a:t>
            </a:r>
            <a:endParaRPr/>
          </a:p>
        </p:txBody>
      </p:sp>
      <p:sp>
        <p:nvSpPr>
          <p:cNvPr id="509" name="Google Shape;509;p40"/>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pic>
        <p:nvPicPr>
          <p:cNvPr id="514" name="Google Shape;514;p41"/>
          <p:cNvPicPr preferRelativeResize="0"/>
          <p:nvPr/>
        </p:nvPicPr>
        <p:blipFill rotWithShape="1">
          <a:blip r:embed="rId3">
            <a:alphaModFix/>
          </a:blip>
          <a:srcRect b="0" l="0" r="0" t="0"/>
          <a:stretch/>
        </p:blipFill>
        <p:spPr>
          <a:xfrm>
            <a:off x="771525" y="1714500"/>
            <a:ext cx="10829925" cy="3152775"/>
          </a:xfrm>
          <a:prstGeom prst="rect">
            <a:avLst/>
          </a:prstGeom>
          <a:noFill/>
          <a:ln>
            <a:noFill/>
          </a:ln>
        </p:spPr>
      </p:pic>
      <p:sp>
        <p:nvSpPr>
          <p:cNvPr id="515" name="Google Shape;515;p41"/>
          <p:cNvSpPr txBox="1"/>
          <p:nvPr>
            <p:ph type="title"/>
          </p:nvPr>
        </p:nvSpPr>
        <p:spPr>
          <a:xfrm>
            <a:off x="849312" y="412368"/>
            <a:ext cx="10493375" cy="632460"/>
          </a:xfrm>
          <a:prstGeom prst="rect">
            <a:avLst/>
          </a:prstGeom>
          <a:noFill/>
          <a:ln>
            <a:noFill/>
          </a:ln>
        </p:spPr>
        <p:txBody>
          <a:bodyPr anchorCtr="0" anchor="t" bIns="0" lIns="0" spcFirstLastPara="1" rIns="0" wrap="square" tIns="149275">
            <a:spAutoFit/>
          </a:bodyPr>
          <a:lstStyle/>
          <a:p>
            <a:pPr indent="0" lvl="0" marL="12700" rtl="0" algn="l">
              <a:lnSpc>
                <a:spcPct val="100000"/>
              </a:lnSpc>
              <a:spcBef>
                <a:spcPts val="0"/>
              </a:spcBef>
              <a:spcAft>
                <a:spcPts val="0"/>
              </a:spcAft>
              <a:buNone/>
            </a:pPr>
            <a:r>
              <a:rPr lang="en-US" sz="2450"/>
              <a:t>Successful Drone Ship Landing with Payload between 4000 and 6000</a:t>
            </a:r>
            <a:endParaRPr sz="2450"/>
          </a:p>
        </p:txBody>
      </p:sp>
      <p:sp>
        <p:nvSpPr>
          <p:cNvPr id="516" name="Google Shape;516;p41"/>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42"/>
          <p:cNvSpPr txBox="1"/>
          <p:nvPr>
            <p:ph type="title"/>
          </p:nvPr>
        </p:nvSpPr>
        <p:spPr>
          <a:xfrm>
            <a:off x="849312" y="412368"/>
            <a:ext cx="10493375" cy="632460"/>
          </a:xfrm>
          <a:prstGeom prst="rect">
            <a:avLst/>
          </a:prstGeom>
          <a:noFill/>
          <a:ln>
            <a:noFill/>
          </a:ln>
        </p:spPr>
        <p:txBody>
          <a:bodyPr anchorCtr="0" anchor="t" bIns="0" lIns="0" spcFirstLastPara="1" rIns="0" wrap="square" tIns="87100">
            <a:spAutoFit/>
          </a:bodyPr>
          <a:lstStyle/>
          <a:p>
            <a:pPr indent="0" lvl="0" marL="12700" rtl="0" algn="l">
              <a:lnSpc>
                <a:spcPct val="100000"/>
              </a:lnSpc>
              <a:spcBef>
                <a:spcPts val="0"/>
              </a:spcBef>
              <a:spcAft>
                <a:spcPts val="0"/>
              </a:spcAft>
              <a:buNone/>
            </a:pPr>
            <a:r>
              <a:rPr lang="en-US" sz="3050"/>
              <a:t>Total Number of Successful and Failure Mission Outcomes</a:t>
            </a:r>
            <a:endParaRPr sz="3050"/>
          </a:p>
        </p:txBody>
      </p:sp>
      <p:pic>
        <p:nvPicPr>
          <p:cNvPr id="522" name="Google Shape;522;p42"/>
          <p:cNvPicPr preferRelativeResize="0"/>
          <p:nvPr/>
        </p:nvPicPr>
        <p:blipFill rotWithShape="1">
          <a:blip r:embed="rId3">
            <a:alphaModFix/>
          </a:blip>
          <a:srcRect b="0" l="0" r="0" t="0"/>
          <a:stretch/>
        </p:blipFill>
        <p:spPr>
          <a:xfrm>
            <a:off x="742950" y="1866900"/>
            <a:ext cx="10715625" cy="2266950"/>
          </a:xfrm>
          <a:prstGeom prst="rect">
            <a:avLst/>
          </a:prstGeom>
          <a:noFill/>
          <a:ln>
            <a:noFill/>
          </a:ln>
        </p:spPr>
      </p:pic>
      <p:sp>
        <p:nvSpPr>
          <p:cNvPr id="523" name="Google Shape;523;p42"/>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43"/>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Boosters Carried Maximum Payload</a:t>
            </a:r>
            <a:endParaRPr/>
          </a:p>
        </p:txBody>
      </p:sp>
      <p:pic>
        <p:nvPicPr>
          <p:cNvPr id="529" name="Google Shape;529;p43"/>
          <p:cNvPicPr preferRelativeResize="0"/>
          <p:nvPr/>
        </p:nvPicPr>
        <p:blipFill rotWithShape="1">
          <a:blip r:embed="rId3">
            <a:alphaModFix/>
          </a:blip>
          <a:srcRect b="0" l="0" r="0" t="0"/>
          <a:stretch/>
        </p:blipFill>
        <p:spPr>
          <a:xfrm>
            <a:off x="1266825" y="1571625"/>
            <a:ext cx="9525000" cy="4457700"/>
          </a:xfrm>
          <a:prstGeom prst="rect">
            <a:avLst/>
          </a:prstGeom>
          <a:noFill/>
          <a:ln>
            <a:noFill/>
          </a:ln>
        </p:spPr>
      </p:pic>
      <p:sp>
        <p:nvSpPr>
          <p:cNvPr id="530" name="Google Shape;530;p43"/>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44"/>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2015 Launch Records</a:t>
            </a:r>
            <a:endParaRPr/>
          </a:p>
        </p:txBody>
      </p:sp>
      <p:pic>
        <p:nvPicPr>
          <p:cNvPr id="536" name="Google Shape;536;p44"/>
          <p:cNvPicPr preferRelativeResize="0"/>
          <p:nvPr/>
        </p:nvPicPr>
        <p:blipFill rotWithShape="1">
          <a:blip r:embed="rId3">
            <a:alphaModFix/>
          </a:blip>
          <a:srcRect b="0" l="0" r="0" t="0"/>
          <a:stretch/>
        </p:blipFill>
        <p:spPr>
          <a:xfrm>
            <a:off x="1495425" y="1295400"/>
            <a:ext cx="9067800" cy="4933950"/>
          </a:xfrm>
          <a:prstGeom prst="rect">
            <a:avLst/>
          </a:prstGeom>
          <a:noFill/>
          <a:ln>
            <a:noFill/>
          </a:ln>
        </p:spPr>
      </p:pic>
      <p:sp>
        <p:nvSpPr>
          <p:cNvPr id="537" name="Google Shape;537;p44"/>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pic>
        <p:nvPicPr>
          <p:cNvPr id="542" name="Google Shape;542;p45"/>
          <p:cNvPicPr preferRelativeResize="0"/>
          <p:nvPr/>
        </p:nvPicPr>
        <p:blipFill rotWithShape="1">
          <a:blip r:embed="rId3">
            <a:alphaModFix/>
          </a:blip>
          <a:srcRect b="0" l="0" r="0" t="0"/>
          <a:stretch/>
        </p:blipFill>
        <p:spPr>
          <a:xfrm>
            <a:off x="1266825" y="1476375"/>
            <a:ext cx="9515475" cy="4638675"/>
          </a:xfrm>
          <a:prstGeom prst="rect">
            <a:avLst/>
          </a:prstGeom>
          <a:noFill/>
          <a:ln>
            <a:noFill/>
          </a:ln>
        </p:spPr>
      </p:pic>
      <p:sp>
        <p:nvSpPr>
          <p:cNvPr id="543" name="Google Shape;543;p45"/>
          <p:cNvSpPr txBox="1"/>
          <p:nvPr>
            <p:ph type="title"/>
          </p:nvPr>
        </p:nvSpPr>
        <p:spPr>
          <a:xfrm>
            <a:off x="849312" y="412368"/>
            <a:ext cx="10493375" cy="632460"/>
          </a:xfrm>
          <a:prstGeom prst="rect">
            <a:avLst/>
          </a:prstGeom>
          <a:noFill/>
          <a:ln>
            <a:noFill/>
          </a:ln>
        </p:spPr>
        <p:txBody>
          <a:bodyPr anchorCtr="0" anchor="t" bIns="0" lIns="0" spcFirstLastPara="1" rIns="0" wrap="square" tIns="122925">
            <a:spAutoFit/>
          </a:bodyPr>
          <a:lstStyle/>
          <a:p>
            <a:pPr indent="0" lvl="0" marL="12700" rtl="0" algn="l">
              <a:lnSpc>
                <a:spcPct val="100000"/>
              </a:lnSpc>
              <a:spcBef>
                <a:spcPts val="0"/>
              </a:spcBef>
              <a:spcAft>
                <a:spcPts val="0"/>
              </a:spcAft>
              <a:buNone/>
            </a:pPr>
            <a:r>
              <a:rPr lang="en-US" sz="2750"/>
              <a:t>Rank Landing Outcomes Between 2010-06-04 and 2017-03-20</a:t>
            </a:r>
            <a:endParaRPr sz="2750"/>
          </a:p>
        </p:txBody>
      </p:sp>
      <p:sp>
        <p:nvSpPr>
          <p:cNvPr id="544" name="Google Shape;544;p45"/>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0"/>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70485" rtl="0" algn="l">
              <a:lnSpc>
                <a:spcPct val="100000"/>
              </a:lnSpc>
              <a:spcBef>
                <a:spcPts val="0"/>
              </a:spcBef>
              <a:spcAft>
                <a:spcPts val="0"/>
              </a:spcAft>
              <a:buNone/>
            </a:pPr>
            <a:r>
              <a:rPr lang="en-US"/>
              <a:t>Introduction</a:t>
            </a:r>
            <a:endParaRPr/>
          </a:p>
        </p:txBody>
      </p:sp>
      <p:sp>
        <p:nvSpPr>
          <p:cNvPr id="72" name="Google Shape;72;p10"/>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160020" rtl="0" algn="l">
              <a:lnSpc>
                <a:spcPct val="120666"/>
              </a:lnSpc>
              <a:spcBef>
                <a:spcPts val="0"/>
              </a:spcBef>
              <a:spcAft>
                <a:spcPts val="0"/>
              </a:spcAft>
              <a:buNone/>
            </a:pPr>
            <a:fld id="{00000000-1234-1234-1234-123412341234}" type="slidenum">
              <a:rPr lang="en-US"/>
              <a:t>‹#›</a:t>
            </a:fld>
            <a:endParaRPr/>
          </a:p>
        </p:txBody>
      </p:sp>
      <p:sp>
        <p:nvSpPr>
          <p:cNvPr id="73" name="Google Shape;73;p10"/>
          <p:cNvSpPr txBox="1"/>
          <p:nvPr/>
        </p:nvSpPr>
        <p:spPr>
          <a:xfrm>
            <a:off x="1038225" y="1376362"/>
            <a:ext cx="9719310" cy="4117340"/>
          </a:xfrm>
          <a:prstGeom prst="rect">
            <a:avLst/>
          </a:prstGeom>
          <a:noFill/>
          <a:ln>
            <a:noFill/>
          </a:ln>
        </p:spPr>
        <p:txBody>
          <a:bodyPr anchorCtr="0" anchor="t" bIns="0" lIns="0" spcFirstLastPara="1" rIns="0" wrap="square" tIns="136525">
            <a:spAutoFit/>
          </a:bodyPr>
          <a:lstStyle/>
          <a:p>
            <a:pPr indent="0" lvl="0" marL="12700" rtl="0" algn="l">
              <a:lnSpc>
                <a:spcPct val="100000"/>
              </a:lnSpc>
              <a:spcBef>
                <a:spcPts val="0"/>
              </a:spcBef>
              <a:spcAft>
                <a:spcPts val="0"/>
              </a:spcAft>
              <a:buNone/>
            </a:pPr>
            <a:r>
              <a:rPr b="1" lang="en-US" sz="2000">
                <a:solidFill>
                  <a:srgbClr val="292929"/>
                </a:solidFill>
                <a:latin typeface="Calibri"/>
                <a:ea typeface="Calibri"/>
                <a:cs typeface="Calibri"/>
                <a:sym typeface="Calibri"/>
              </a:rPr>
              <a:t>Project Background and Context:</a:t>
            </a:r>
            <a:endParaRPr sz="2000">
              <a:latin typeface="Calibri"/>
              <a:ea typeface="Calibri"/>
              <a:cs typeface="Calibri"/>
              <a:sym typeface="Calibri"/>
            </a:endParaRPr>
          </a:p>
          <a:p>
            <a:pPr indent="0" lvl="0" marL="241300" marR="5080" rtl="0" algn="l">
              <a:lnSpc>
                <a:spcPct val="100000"/>
              </a:lnSpc>
              <a:spcBef>
                <a:spcPts val="980"/>
              </a:spcBef>
              <a:spcAft>
                <a:spcPts val="0"/>
              </a:spcAft>
              <a:buNone/>
            </a:pPr>
            <a:r>
              <a:rPr lang="en-US" sz="2000">
                <a:solidFill>
                  <a:srgbClr val="292929"/>
                </a:solidFill>
                <a:latin typeface="Calibri"/>
                <a:ea typeface="Calibri"/>
                <a:cs typeface="Calibri"/>
                <a:sym typeface="Calibri"/>
              </a:rPr>
              <a:t>In this capstone project, we aim to predict the successful landing of the Falcon 9 first stage. SpaceX advertises rocket launches at a significantly lower cost compared to other providers, largely due to their ability to reuse the first stage of the rocket. By accurately predicting landing success, we can estimate launch costs and provide valuable insights for companies bidding against SpaceX.</a:t>
            </a:r>
            <a:endParaRPr sz="2000">
              <a:latin typeface="Calibri"/>
              <a:ea typeface="Calibri"/>
              <a:cs typeface="Calibri"/>
              <a:sym typeface="Calibri"/>
            </a:endParaRPr>
          </a:p>
          <a:p>
            <a:pPr indent="0" lvl="0" marL="0" rtl="0" algn="l">
              <a:lnSpc>
                <a:spcPct val="100000"/>
              </a:lnSpc>
              <a:spcBef>
                <a:spcPts val="1480"/>
              </a:spcBef>
              <a:spcAft>
                <a:spcPts val="0"/>
              </a:spcAft>
              <a:buNone/>
            </a:pPr>
            <a:r>
              <a:t/>
            </a:r>
            <a:endParaRPr sz="2000">
              <a:latin typeface="Calibri"/>
              <a:ea typeface="Calibri"/>
              <a:cs typeface="Calibri"/>
              <a:sym typeface="Calibri"/>
            </a:endParaRPr>
          </a:p>
          <a:p>
            <a:pPr indent="0" lvl="0" marL="12700" rtl="0" algn="l">
              <a:lnSpc>
                <a:spcPct val="100000"/>
              </a:lnSpc>
              <a:spcBef>
                <a:spcPts val="0"/>
              </a:spcBef>
              <a:spcAft>
                <a:spcPts val="0"/>
              </a:spcAft>
              <a:buNone/>
            </a:pPr>
            <a:r>
              <a:rPr b="1" lang="en-US" sz="2000">
                <a:solidFill>
                  <a:srgbClr val="292929"/>
                </a:solidFill>
                <a:latin typeface="Calibri"/>
                <a:ea typeface="Calibri"/>
                <a:cs typeface="Calibri"/>
                <a:sym typeface="Calibri"/>
              </a:rPr>
              <a:t>Problems We Want to Find Answers To:</a:t>
            </a:r>
            <a:endParaRPr sz="2000">
              <a:latin typeface="Calibri"/>
              <a:ea typeface="Calibri"/>
              <a:cs typeface="Calibri"/>
              <a:sym typeface="Calibri"/>
            </a:endParaRPr>
          </a:p>
          <a:p>
            <a:pPr indent="-228600" lvl="0" marL="241300" rtl="0" algn="l">
              <a:lnSpc>
                <a:spcPct val="100000"/>
              </a:lnSpc>
              <a:spcBef>
                <a:spcPts val="750"/>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What factors influence the successful landing of the Falcon 9 first stage?</a:t>
            </a:r>
            <a:endParaRPr sz="2000">
              <a:latin typeface="Calibri"/>
              <a:ea typeface="Calibri"/>
              <a:cs typeface="Calibri"/>
              <a:sym typeface="Calibri"/>
            </a:endParaRPr>
          </a:p>
          <a:p>
            <a:pPr indent="-228600" lvl="0" marL="241300" rtl="0" algn="l">
              <a:lnSpc>
                <a:spcPct val="100000"/>
              </a:lnSpc>
              <a:spcBef>
                <a:spcPts val="835"/>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How can we accurately predict the landing outcome using machine learning models?</a:t>
            </a:r>
            <a:endParaRPr sz="2000">
              <a:latin typeface="Calibri"/>
              <a:ea typeface="Calibri"/>
              <a:cs typeface="Calibri"/>
              <a:sym typeface="Calibri"/>
            </a:endParaRPr>
          </a:p>
          <a:p>
            <a:pPr indent="-228600" lvl="0" marL="241300" rtl="0" algn="l">
              <a:lnSpc>
                <a:spcPct val="100000"/>
              </a:lnSpc>
              <a:spcBef>
                <a:spcPts val="750"/>
              </a:spcBef>
              <a:spcAft>
                <a:spcPts val="0"/>
              </a:spcAft>
              <a:buClr>
                <a:srgbClr val="292929"/>
              </a:buClr>
              <a:buSzPts val="2000"/>
              <a:buFont typeface="Arial"/>
              <a:buChar char="•"/>
            </a:pPr>
            <a:r>
              <a:rPr lang="en-US" sz="2000">
                <a:solidFill>
                  <a:srgbClr val="292929"/>
                </a:solidFill>
                <a:latin typeface="Calibri"/>
                <a:ea typeface="Calibri"/>
                <a:cs typeface="Calibri"/>
                <a:sym typeface="Calibri"/>
              </a:rPr>
              <a:t>Which machine learning model performs best in predicting the landing success?</a:t>
            </a:r>
            <a:endParaRPr sz="2000">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48" name="Shape 548"/>
        <p:cNvGrpSpPr/>
        <p:nvPr/>
      </p:nvGrpSpPr>
      <p:grpSpPr>
        <a:xfrm>
          <a:off x="0" y="0"/>
          <a:ext cx="0" cy="0"/>
          <a:chOff x="0" y="0"/>
          <a:chExt cx="0" cy="0"/>
        </a:xfrm>
      </p:grpSpPr>
      <p:grpSp>
        <p:nvGrpSpPr>
          <p:cNvPr id="549" name="Google Shape;549;p46"/>
          <p:cNvGrpSpPr/>
          <p:nvPr/>
        </p:nvGrpSpPr>
        <p:grpSpPr>
          <a:xfrm>
            <a:off x="0" y="0"/>
            <a:ext cx="12187239" cy="6858000"/>
            <a:chOff x="0" y="0"/>
            <a:chExt cx="12187239" cy="6858000"/>
          </a:xfrm>
        </p:grpSpPr>
        <p:pic>
          <p:nvPicPr>
            <p:cNvPr id="550" name="Google Shape;550;p46"/>
            <p:cNvPicPr preferRelativeResize="0"/>
            <p:nvPr/>
          </p:nvPicPr>
          <p:blipFill rotWithShape="1">
            <a:blip r:embed="rId3">
              <a:alphaModFix/>
            </a:blip>
            <a:srcRect b="0" l="0" r="0" t="0"/>
            <a:stretch/>
          </p:blipFill>
          <p:spPr>
            <a:xfrm>
              <a:off x="0" y="0"/>
              <a:ext cx="12187239" cy="6858000"/>
            </a:xfrm>
            <a:prstGeom prst="rect">
              <a:avLst/>
            </a:prstGeom>
            <a:noFill/>
            <a:ln>
              <a:noFill/>
            </a:ln>
          </p:spPr>
        </p:pic>
        <p:sp>
          <p:nvSpPr>
            <p:cNvPr id="551" name="Google Shape;551;p46"/>
            <p:cNvSpPr/>
            <p:nvPr/>
          </p:nvSpPr>
          <p:spPr>
            <a:xfrm>
              <a:off x="800100" y="2533650"/>
              <a:ext cx="1057275" cy="361950"/>
            </a:xfrm>
            <a:custGeom>
              <a:rect b="b" l="l" r="r" t="t"/>
              <a:pathLst>
                <a:path extrusionOk="0" h="361950" w="1057275">
                  <a:moveTo>
                    <a:pt x="1057275" y="0"/>
                  </a:moveTo>
                  <a:lnTo>
                    <a:pt x="0" y="0"/>
                  </a:lnTo>
                  <a:lnTo>
                    <a:pt x="0" y="361950"/>
                  </a:lnTo>
                  <a:lnTo>
                    <a:pt x="1057275" y="361950"/>
                  </a:lnTo>
                  <a:lnTo>
                    <a:pt x="1057275" y="0"/>
                  </a:lnTo>
                  <a:close/>
                </a:path>
              </a:pathLst>
            </a:custGeom>
            <a:solidFill>
              <a:srgbClr val="0947CA"/>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552" name="Google Shape;552;p46"/>
          <p:cNvSpPr txBox="1"/>
          <p:nvPr/>
        </p:nvSpPr>
        <p:spPr>
          <a:xfrm>
            <a:off x="877252" y="2547302"/>
            <a:ext cx="886460" cy="300355"/>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1800">
                <a:solidFill>
                  <a:srgbClr val="FFFFFF"/>
                </a:solidFill>
                <a:latin typeface="Calibri"/>
                <a:ea typeface="Calibri"/>
                <a:cs typeface="Calibri"/>
                <a:sym typeface="Calibri"/>
              </a:rPr>
              <a:t>Section 3</a:t>
            </a:r>
            <a:endParaRPr sz="1800">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47"/>
          <p:cNvSpPr txBox="1"/>
          <p:nvPr/>
        </p:nvSpPr>
        <p:spPr>
          <a:xfrm>
            <a:off x="849312" y="1400162"/>
            <a:ext cx="5008880" cy="4126229"/>
          </a:xfrm>
          <a:prstGeom prst="rect">
            <a:avLst/>
          </a:prstGeom>
          <a:noFill/>
          <a:ln>
            <a:noFill/>
          </a:ln>
        </p:spPr>
        <p:txBody>
          <a:bodyPr anchorCtr="0" anchor="t" bIns="0" lIns="0" spcFirstLastPara="1" rIns="0" wrap="square" tIns="127625">
            <a:spAutoFit/>
          </a:bodyPr>
          <a:lstStyle/>
          <a:p>
            <a:pPr indent="-198755" lvl="0" marL="211454" rtl="0" algn="l">
              <a:lnSpc>
                <a:spcPct val="100000"/>
              </a:lnSpc>
              <a:spcBef>
                <a:spcPts val="0"/>
              </a:spcBef>
              <a:spcAft>
                <a:spcPts val="0"/>
              </a:spcAft>
              <a:buClr>
                <a:srgbClr val="292929"/>
              </a:buClr>
              <a:buSzPts val="1550"/>
              <a:buFont typeface="Calibri"/>
              <a:buAutoNum type="arabicPeriod"/>
            </a:pPr>
            <a:r>
              <a:rPr b="1" lang="en-US" sz="1550">
                <a:solidFill>
                  <a:srgbClr val="292929"/>
                </a:solidFill>
                <a:latin typeface="Calibri"/>
                <a:ea typeface="Calibri"/>
                <a:cs typeface="Calibri"/>
                <a:sym typeface="Calibri"/>
              </a:rPr>
              <a:t>Are all launch sites in proximity to the Equator line?</a:t>
            </a:r>
            <a:endParaRPr sz="1550">
              <a:latin typeface="Calibri"/>
              <a:ea typeface="Calibri"/>
              <a:cs typeface="Calibri"/>
              <a:sym typeface="Calibri"/>
            </a:endParaRPr>
          </a:p>
          <a:p>
            <a:pPr indent="-229234" lvl="1" marL="241300" marR="558165" rtl="0" algn="l">
              <a:lnSpc>
                <a:spcPct val="111612"/>
              </a:lnSpc>
              <a:spcBef>
                <a:spcPts val="1085"/>
              </a:spcBef>
              <a:spcAft>
                <a:spcPts val="0"/>
              </a:spcAft>
              <a:buClr>
                <a:srgbClr val="292929"/>
              </a:buClr>
              <a:buSzPts val="1550"/>
              <a:buFont typeface="Arial"/>
              <a:buChar char="•"/>
            </a:pPr>
            <a:r>
              <a:rPr lang="en-US" sz="1550">
                <a:solidFill>
                  <a:srgbClr val="292929"/>
                </a:solidFill>
                <a:latin typeface="Calibri"/>
                <a:ea typeface="Calibri"/>
                <a:cs typeface="Calibri"/>
                <a:sym typeface="Calibri"/>
              </a:rPr>
              <a:t>No, not all launch sites are in close proximity to the Equator.</a:t>
            </a:r>
            <a:endParaRPr sz="1550">
              <a:latin typeface="Calibri"/>
              <a:ea typeface="Calibri"/>
              <a:cs typeface="Calibri"/>
              <a:sym typeface="Calibri"/>
            </a:endParaRPr>
          </a:p>
          <a:p>
            <a:pPr indent="-226059" lvl="1" marL="238125" marR="80010" rtl="0" algn="just">
              <a:lnSpc>
                <a:spcPct val="92800"/>
              </a:lnSpc>
              <a:spcBef>
                <a:spcPts val="940"/>
              </a:spcBef>
              <a:spcAft>
                <a:spcPts val="0"/>
              </a:spcAft>
              <a:buClr>
                <a:srgbClr val="292929"/>
              </a:buClr>
              <a:buSzPts val="1550"/>
              <a:buFont typeface="Arial"/>
              <a:buChar char="•"/>
            </a:pPr>
            <a:r>
              <a:rPr lang="en-US" sz="1550">
                <a:solidFill>
                  <a:srgbClr val="292929"/>
                </a:solidFill>
                <a:latin typeface="Calibri"/>
                <a:ea typeface="Calibri"/>
                <a:cs typeface="Calibri"/>
                <a:sym typeface="Calibri"/>
              </a:rPr>
              <a:t>The launch site at Vandenberg Air Force Base (VAFB SLC- 	4E) is located at a latitude of 34.63, which is further from 	the Equator compared to the other sites in Florida.</a:t>
            </a:r>
            <a:endParaRPr sz="1550">
              <a:latin typeface="Calibri"/>
              <a:ea typeface="Calibri"/>
              <a:cs typeface="Calibri"/>
              <a:sym typeface="Calibri"/>
            </a:endParaRPr>
          </a:p>
          <a:p>
            <a:pPr indent="0" lvl="0" marL="0" rtl="0" algn="l">
              <a:lnSpc>
                <a:spcPct val="100000"/>
              </a:lnSpc>
              <a:spcBef>
                <a:spcPts val="1730"/>
              </a:spcBef>
              <a:spcAft>
                <a:spcPts val="0"/>
              </a:spcAft>
              <a:buNone/>
            </a:pPr>
            <a:r>
              <a:t/>
            </a:r>
            <a:endParaRPr sz="1550">
              <a:latin typeface="Calibri"/>
              <a:ea typeface="Calibri"/>
              <a:cs typeface="Calibri"/>
              <a:sym typeface="Calibri"/>
            </a:endParaRPr>
          </a:p>
          <a:p>
            <a:pPr indent="-199390" lvl="0" marL="212090" rtl="0" algn="l">
              <a:lnSpc>
                <a:spcPct val="100000"/>
              </a:lnSpc>
              <a:spcBef>
                <a:spcPts val="0"/>
              </a:spcBef>
              <a:spcAft>
                <a:spcPts val="0"/>
              </a:spcAft>
              <a:buClr>
                <a:srgbClr val="292929"/>
              </a:buClr>
              <a:buSzPts val="1550"/>
              <a:buFont typeface="Calibri"/>
              <a:buAutoNum type="arabicPeriod"/>
            </a:pPr>
            <a:r>
              <a:rPr b="1" lang="en-US" sz="1550">
                <a:solidFill>
                  <a:srgbClr val="292929"/>
                </a:solidFill>
                <a:latin typeface="Calibri"/>
                <a:ea typeface="Calibri"/>
                <a:cs typeface="Calibri"/>
                <a:sym typeface="Calibri"/>
              </a:rPr>
              <a:t>Are all launch sites in very close proximity to the coast?</a:t>
            </a:r>
            <a:endParaRPr sz="1550">
              <a:latin typeface="Calibri"/>
              <a:ea typeface="Calibri"/>
              <a:cs typeface="Calibri"/>
              <a:sym typeface="Calibri"/>
            </a:endParaRPr>
          </a:p>
          <a:p>
            <a:pPr indent="-228600" lvl="1" marL="241300" rtl="0" algn="l">
              <a:lnSpc>
                <a:spcPct val="100000"/>
              </a:lnSpc>
              <a:spcBef>
                <a:spcPts val="844"/>
              </a:spcBef>
              <a:spcAft>
                <a:spcPts val="0"/>
              </a:spcAft>
              <a:buClr>
                <a:srgbClr val="292929"/>
              </a:buClr>
              <a:buSzPts val="1550"/>
              <a:buFont typeface="Arial"/>
              <a:buChar char="•"/>
            </a:pPr>
            <a:r>
              <a:rPr lang="en-US" sz="1550">
                <a:solidFill>
                  <a:srgbClr val="292929"/>
                </a:solidFill>
                <a:latin typeface="Calibri"/>
                <a:ea typeface="Calibri"/>
                <a:cs typeface="Calibri"/>
                <a:sym typeface="Calibri"/>
              </a:rPr>
              <a:t>Yes, all launch sites are in close proximity to the coast.</a:t>
            </a:r>
            <a:endParaRPr sz="1550">
              <a:latin typeface="Calibri"/>
              <a:ea typeface="Calibri"/>
              <a:cs typeface="Calibri"/>
              <a:sym typeface="Calibri"/>
            </a:endParaRPr>
          </a:p>
          <a:p>
            <a:pPr indent="-229234" lvl="1" marL="241300" marR="5080" rtl="0" algn="l">
              <a:lnSpc>
                <a:spcPct val="92800"/>
              </a:lnSpc>
              <a:spcBef>
                <a:spcPts val="1055"/>
              </a:spcBef>
              <a:spcAft>
                <a:spcPts val="0"/>
              </a:spcAft>
              <a:buClr>
                <a:srgbClr val="292929"/>
              </a:buClr>
              <a:buSzPts val="1550"/>
              <a:buFont typeface="Arial"/>
              <a:buChar char="•"/>
            </a:pPr>
            <a:r>
              <a:rPr lang="en-US" sz="1550">
                <a:solidFill>
                  <a:srgbClr val="292929"/>
                </a:solidFill>
                <a:latin typeface="Calibri"/>
                <a:ea typeface="Calibri"/>
                <a:cs typeface="Calibri"/>
                <a:sym typeface="Calibri"/>
              </a:rPr>
              <a:t>The Cape Canaveral sites (CCAFS LC-40 and CCAFS SLC-40) and Kennedy Space Center (KSC LC-39A) are near the coast in Florida.</a:t>
            </a:r>
            <a:endParaRPr sz="1550">
              <a:latin typeface="Calibri"/>
              <a:ea typeface="Calibri"/>
              <a:cs typeface="Calibri"/>
              <a:sym typeface="Calibri"/>
            </a:endParaRPr>
          </a:p>
          <a:p>
            <a:pPr indent="-229234" lvl="1" marL="241300" marR="60960" rtl="0" algn="l">
              <a:lnSpc>
                <a:spcPct val="111612"/>
              </a:lnSpc>
              <a:spcBef>
                <a:spcPts val="1010"/>
              </a:spcBef>
              <a:spcAft>
                <a:spcPts val="0"/>
              </a:spcAft>
              <a:buClr>
                <a:srgbClr val="292929"/>
              </a:buClr>
              <a:buSzPts val="1550"/>
              <a:buFont typeface="Arial"/>
              <a:buChar char="•"/>
            </a:pPr>
            <a:r>
              <a:rPr lang="en-US" sz="1550">
                <a:solidFill>
                  <a:srgbClr val="292929"/>
                </a:solidFill>
                <a:latin typeface="Calibri"/>
                <a:ea typeface="Calibri"/>
                <a:cs typeface="Calibri"/>
                <a:sym typeface="Calibri"/>
              </a:rPr>
              <a:t>Vandenberg Air Force Base (VAFB SLC-4E) is also near the coast in California.</a:t>
            </a:r>
            <a:endParaRPr sz="1550">
              <a:latin typeface="Calibri"/>
              <a:ea typeface="Calibri"/>
              <a:cs typeface="Calibri"/>
              <a:sym typeface="Calibri"/>
            </a:endParaRPr>
          </a:p>
        </p:txBody>
      </p:sp>
      <p:sp>
        <p:nvSpPr>
          <p:cNvPr id="558" name="Google Shape;558;p47"/>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sz="3950">
                <a:solidFill>
                  <a:srgbClr val="005392"/>
                </a:solidFill>
              </a:rPr>
              <a:t>Task 1: Mark all launch sites on a map</a:t>
            </a:r>
            <a:endParaRPr sz="3950"/>
          </a:p>
        </p:txBody>
      </p:sp>
      <p:pic>
        <p:nvPicPr>
          <p:cNvPr id="559" name="Google Shape;559;p47"/>
          <p:cNvPicPr preferRelativeResize="0"/>
          <p:nvPr/>
        </p:nvPicPr>
        <p:blipFill rotWithShape="1">
          <a:blip r:embed="rId3">
            <a:alphaModFix/>
          </a:blip>
          <a:srcRect b="0" l="0" r="0" t="0"/>
          <a:stretch/>
        </p:blipFill>
        <p:spPr>
          <a:xfrm>
            <a:off x="6019800" y="1714500"/>
            <a:ext cx="6096000" cy="3390900"/>
          </a:xfrm>
          <a:prstGeom prst="rect">
            <a:avLst/>
          </a:prstGeom>
          <a:noFill/>
          <a:ln>
            <a:noFill/>
          </a:ln>
        </p:spPr>
      </p:pic>
      <p:sp>
        <p:nvSpPr>
          <p:cNvPr id="560" name="Google Shape;560;p47"/>
          <p:cNvSpPr txBox="1"/>
          <p:nvPr/>
        </p:nvSpPr>
        <p:spPr>
          <a:xfrm>
            <a:off x="11116691" y="6113199"/>
            <a:ext cx="273050" cy="252729"/>
          </a:xfrm>
          <a:prstGeom prst="rect">
            <a:avLst/>
          </a:prstGeom>
          <a:noFill/>
          <a:ln>
            <a:noFill/>
          </a:ln>
        </p:spPr>
        <p:txBody>
          <a:bodyPr anchorCtr="0" anchor="t" bIns="0" lIns="0" spcFirstLastPara="1" rIns="0" wrap="square" tIns="0">
            <a:spAutoFit/>
          </a:bodyPr>
          <a:lstStyle/>
          <a:p>
            <a:pPr indent="0" lvl="0" marL="12700" rtl="0" algn="l">
              <a:lnSpc>
                <a:spcPct val="116774"/>
              </a:lnSpc>
              <a:spcBef>
                <a:spcPts val="0"/>
              </a:spcBef>
              <a:spcAft>
                <a:spcPts val="0"/>
              </a:spcAft>
              <a:buNone/>
            </a:pPr>
            <a:r>
              <a:rPr lang="en-US" sz="1550">
                <a:solidFill>
                  <a:srgbClr val="1C7CDB"/>
                </a:solidFill>
                <a:latin typeface="Helvetica Neue"/>
                <a:ea typeface="Helvetica Neue"/>
                <a:cs typeface="Helvetica Neue"/>
                <a:sym typeface="Helvetica Neue"/>
              </a:rPr>
              <a:t>41</a:t>
            </a:r>
            <a:endParaRPr sz="1550">
              <a:latin typeface="Helvetica Neue"/>
              <a:ea typeface="Helvetica Neue"/>
              <a:cs typeface="Helvetica Neue"/>
              <a:sym typeface="Helvetica Neue"/>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48"/>
          <p:cNvSpPr txBox="1"/>
          <p:nvPr/>
        </p:nvSpPr>
        <p:spPr>
          <a:xfrm>
            <a:off x="11116691" y="6090602"/>
            <a:ext cx="273050" cy="26606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550">
                <a:solidFill>
                  <a:srgbClr val="1C7CDB"/>
                </a:solidFill>
                <a:latin typeface="Helvetica Neue"/>
                <a:ea typeface="Helvetica Neue"/>
                <a:cs typeface="Helvetica Neue"/>
                <a:sym typeface="Helvetica Neue"/>
              </a:rPr>
              <a:t>42</a:t>
            </a:r>
            <a:endParaRPr sz="1550">
              <a:latin typeface="Helvetica Neue"/>
              <a:ea typeface="Helvetica Neue"/>
              <a:cs typeface="Helvetica Neue"/>
              <a:sym typeface="Helvetica Neue"/>
            </a:endParaRPr>
          </a:p>
        </p:txBody>
      </p:sp>
      <p:sp>
        <p:nvSpPr>
          <p:cNvPr id="566" name="Google Shape;566;p48"/>
          <p:cNvSpPr txBox="1"/>
          <p:nvPr/>
        </p:nvSpPr>
        <p:spPr>
          <a:xfrm>
            <a:off x="849312" y="1511998"/>
            <a:ext cx="4958715" cy="4869180"/>
          </a:xfrm>
          <a:prstGeom prst="rect">
            <a:avLst/>
          </a:prstGeom>
          <a:noFill/>
          <a:ln>
            <a:noFill/>
          </a:ln>
        </p:spPr>
        <p:txBody>
          <a:bodyPr anchorCtr="0" anchor="t" bIns="0" lIns="0" spcFirstLastPara="1" rIns="0" wrap="square" tIns="40000">
            <a:spAutoFit/>
          </a:bodyPr>
          <a:lstStyle/>
          <a:p>
            <a:pPr indent="-229234" lvl="0" marL="241300" marR="5080" rtl="0" algn="l">
              <a:lnSpc>
                <a:spcPct val="90000"/>
              </a:lnSpc>
              <a:spcBef>
                <a:spcPts val="0"/>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This enhanced visualization with clustered markers allows for better exploration and analysis of SpaceX launch data. The clustering makes it easier to manage a large number of markers and observe patterns that might be hidden in a less organized plot. By examining the marker colors and popup information, you can gain deeper insights into the characteristics and distribution of SpaceX launches.</a:t>
            </a:r>
            <a:endParaRPr sz="1800">
              <a:latin typeface="Calibri"/>
              <a:ea typeface="Calibri"/>
              <a:cs typeface="Calibri"/>
              <a:sym typeface="Calibri"/>
            </a:endParaRPr>
          </a:p>
          <a:p>
            <a:pPr indent="-229234" lvl="0" marL="241300" marR="5080" rtl="0" algn="l">
              <a:lnSpc>
                <a:spcPct val="90000"/>
              </a:lnSpc>
              <a:spcBef>
                <a:spcPts val="990"/>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For example, in the provided screenshot, out of 26 launch sites for CCAFS LC-40, there are 19 red markers and 7 green markers. This color-coding helps to quickly identify the success rate and other categorical distinctions of the launches from this specific site. The red markers might represent unsuccessful launches, while the green markers indicate successful ones, providing immediate visual feedback on the performance of launches at each site.</a:t>
            </a:r>
            <a:endParaRPr sz="1800">
              <a:latin typeface="Calibri"/>
              <a:ea typeface="Calibri"/>
              <a:cs typeface="Calibri"/>
              <a:sym typeface="Calibri"/>
            </a:endParaRPr>
          </a:p>
        </p:txBody>
      </p:sp>
      <p:sp>
        <p:nvSpPr>
          <p:cNvPr id="567" name="Google Shape;567;p48"/>
          <p:cNvSpPr txBox="1"/>
          <p:nvPr>
            <p:ph type="title"/>
          </p:nvPr>
        </p:nvSpPr>
        <p:spPr>
          <a:xfrm>
            <a:off x="849312" y="412368"/>
            <a:ext cx="10493375" cy="632460"/>
          </a:xfrm>
          <a:prstGeom prst="rect">
            <a:avLst/>
          </a:prstGeom>
          <a:noFill/>
          <a:ln>
            <a:noFill/>
          </a:ln>
        </p:spPr>
        <p:txBody>
          <a:bodyPr anchorCtr="0" anchor="t" bIns="0" lIns="0" spcFirstLastPara="1" rIns="0" wrap="square" tIns="214375">
            <a:spAutoFit/>
          </a:bodyPr>
          <a:lstStyle/>
          <a:p>
            <a:pPr indent="0" lvl="0" marL="12700" rtl="0" algn="l">
              <a:lnSpc>
                <a:spcPct val="100000"/>
              </a:lnSpc>
              <a:spcBef>
                <a:spcPts val="0"/>
              </a:spcBef>
              <a:spcAft>
                <a:spcPts val="0"/>
              </a:spcAft>
              <a:buNone/>
            </a:pPr>
            <a:r>
              <a:rPr lang="en-US" sz="2750">
                <a:solidFill>
                  <a:srgbClr val="005392"/>
                </a:solidFill>
              </a:rPr>
              <a:t>Task 2: Mark the success/failed launches for each site on the map</a:t>
            </a:r>
            <a:endParaRPr sz="2750"/>
          </a:p>
        </p:txBody>
      </p:sp>
      <p:pic>
        <p:nvPicPr>
          <p:cNvPr id="568" name="Google Shape;568;p48"/>
          <p:cNvPicPr preferRelativeResize="0"/>
          <p:nvPr/>
        </p:nvPicPr>
        <p:blipFill rotWithShape="1">
          <a:blip r:embed="rId3">
            <a:alphaModFix/>
          </a:blip>
          <a:srcRect b="0" l="0" r="0" t="0"/>
          <a:stretch/>
        </p:blipFill>
        <p:spPr>
          <a:xfrm>
            <a:off x="6276975" y="1323975"/>
            <a:ext cx="5143500" cy="51054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49"/>
          <p:cNvSpPr txBox="1"/>
          <p:nvPr/>
        </p:nvSpPr>
        <p:spPr>
          <a:xfrm>
            <a:off x="11116691" y="6090602"/>
            <a:ext cx="273050" cy="26606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550">
                <a:solidFill>
                  <a:srgbClr val="1C7CDB"/>
                </a:solidFill>
                <a:latin typeface="Helvetica Neue"/>
                <a:ea typeface="Helvetica Neue"/>
                <a:cs typeface="Helvetica Neue"/>
                <a:sym typeface="Helvetica Neue"/>
              </a:rPr>
              <a:t>43</a:t>
            </a:r>
            <a:endParaRPr sz="1550">
              <a:latin typeface="Helvetica Neue"/>
              <a:ea typeface="Helvetica Neue"/>
              <a:cs typeface="Helvetica Neue"/>
              <a:sym typeface="Helvetica Neue"/>
            </a:endParaRPr>
          </a:p>
        </p:txBody>
      </p:sp>
      <p:sp>
        <p:nvSpPr>
          <p:cNvPr id="574" name="Google Shape;574;p49"/>
          <p:cNvSpPr txBox="1"/>
          <p:nvPr/>
        </p:nvSpPr>
        <p:spPr>
          <a:xfrm>
            <a:off x="919797" y="1585912"/>
            <a:ext cx="4267200" cy="2708275"/>
          </a:xfrm>
          <a:prstGeom prst="rect">
            <a:avLst/>
          </a:prstGeom>
          <a:noFill/>
          <a:ln>
            <a:noFill/>
          </a:ln>
        </p:spPr>
        <p:txBody>
          <a:bodyPr anchorCtr="0" anchor="t" bIns="0" lIns="0" spcFirstLastPara="1" rIns="0" wrap="square" tIns="8250">
            <a:spAutoFit/>
          </a:bodyPr>
          <a:lstStyle/>
          <a:p>
            <a:pPr indent="0" lvl="0" marL="12700" marR="5080" rtl="0" algn="l">
              <a:lnSpc>
                <a:spcPct val="103400"/>
              </a:lnSpc>
              <a:spcBef>
                <a:spcPts val="0"/>
              </a:spcBef>
              <a:spcAft>
                <a:spcPts val="0"/>
              </a:spcAft>
              <a:buNone/>
            </a:pPr>
            <a:r>
              <a:rPr lang="en-US" sz="1550">
                <a:solidFill>
                  <a:srgbClr val="292929"/>
                </a:solidFill>
                <a:latin typeface="Calibri"/>
                <a:ea typeface="Calibri"/>
                <a:cs typeface="Calibri"/>
                <a:sym typeface="Calibri"/>
              </a:rPr>
              <a:t>This plot provides a visual representation of the distance between the CCAFS SLC-40 launch site and the closest coastline. The calculated distance is approximately 0.51 kilometers, as indicated by the marker. The added PolyLine clearly shows the straight-line distance, highlighting the proximity of the launch site to the coast. This close proximity to the coastline is typical for launch sites to facilitate over-water flight paths and safe recovery operations, ensuring minimal risk to populated areas.</a:t>
            </a:r>
            <a:endParaRPr sz="1550">
              <a:latin typeface="Calibri"/>
              <a:ea typeface="Calibri"/>
              <a:cs typeface="Calibri"/>
              <a:sym typeface="Calibri"/>
            </a:endParaRPr>
          </a:p>
        </p:txBody>
      </p:sp>
      <p:sp>
        <p:nvSpPr>
          <p:cNvPr id="575" name="Google Shape;575;p49"/>
          <p:cNvSpPr txBox="1"/>
          <p:nvPr>
            <p:ph type="title"/>
          </p:nvPr>
        </p:nvSpPr>
        <p:spPr>
          <a:xfrm>
            <a:off x="849312" y="412368"/>
            <a:ext cx="10493375" cy="632460"/>
          </a:xfrm>
          <a:prstGeom prst="rect">
            <a:avLst/>
          </a:prstGeom>
          <a:noFill/>
          <a:ln>
            <a:noFill/>
          </a:ln>
        </p:spPr>
        <p:txBody>
          <a:bodyPr anchorCtr="0" anchor="t" bIns="0" lIns="0" spcFirstLastPara="1" rIns="0" wrap="square" tIns="216575">
            <a:spAutoFit/>
          </a:bodyPr>
          <a:lstStyle/>
          <a:p>
            <a:pPr indent="0" lvl="0" marL="83185" rtl="0" algn="l">
              <a:lnSpc>
                <a:spcPct val="100000"/>
              </a:lnSpc>
              <a:spcBef>
                <a:spcPts val="0"/>
              </a:spcBef>
              <a:spcAft>
                <a:spcPts val="0"/>
              </a:spcAft>
              <a:buNone/>
            </a:pPr>
            <a:r>
              <a:rPr lang="en-US" sz="2450">
                <a:solidFill>
                  <a:srgbClr val="005392"/>
                </a:solidFill>
              </a:rPr>
              <a:t>Task 3: Calculate the distances between a launch site to its proximities</a:t>
            </a:r>
            <a:endParaRPr sz="2450"/>
          </a:p>
        </p:txBody>
      </p:sp>
      <p:grpSp>
        <p:nvGrpSpPr>
          <p:cNvPr id="576" name="Google Shape;576;p49"/>
          <p:cNvGrpSpPr/>
          <p:nvPr/>
        </p:nvGrpSpPr>
        <p:grpSpPr>
          <a:xfrm>
            <a:off x="1762125" y="1276350"/>
            <a:ext cx="9305925" cy="5153025"/>
            <a:chOff x="1762125" y="1276350"/>
            <a:chExt cx="9305925" cy="5153025"/>
          </a:xfrm>
        </p:grpSpPr>
        <p:pic>
          <p:nvPicPr>
            <p:cNvPr id="577" name="Google Shape;577;p49"/>
            <p:cNvPicPr preferRelativeResize="0"/>
            <p:nvPr/>
          </p:nvPicPr>
          <p:blipFill rotWithShape="1">
            <a:blip r:embed="rId3">
              <a:alphaModFix/>
            </a:blip>
            <a:srcRect b="0" l="0" r="0" t="0"/>
            <a:stretch/>
          </p:blipFill>
          <p:spPr>
            <a:xfrm>
              <a:off x="5314950" y="1276350"/>
              <a:ext cx="5753100" cy="3438525"/>
            </a:xfrm>
            <a:prstGeom prst="rect">
              <a:avLst/>
            </a:prstGeom>
            <a:noFill/>
            <a:ln>
              <a:noFill/>
            </a:ln>
          </p:spPr>
        </p:pic>
        <p:pic>
          <p:nvPicPr>
            <p:cNvPr id="578" name="Google Shape;578;p49"/>
            <p:cNvPicPr preferRelativeResize="0"/>
            <p:nvPr/>
          </p:nvPicPr>
          <p:blipFill rotWithShape="1">
            <a:blip r:embed="rId4">
              <a:alphaModFix/>
            </a:blip>
            <a:srcRect b="0" l="0" r="0" t="0"/>
            <a:stretch/>
          </p:blipFill>
          <p:spPr>
            <a:xfrm>
              <a:off x="1762125" y="4705350"/>
              <a:ext cx="9296400" cy="1724025"/>
            </a:xfrm>
            <a:prstGeom prst="rect">
              <a:avLst/>
            </a:prstGeom>
            <a:noFill/>
            <a:ln>
              <a:noFill/>
            </a:ln>
          </p:spPr>
        </p:pic>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82" name="Shape 582"/>
        <p:cNvGrpSpPr/>
        <p:nvPr/>
      </p:nvGrpSpPr>
      <p:grpSpPr>
        <a:xfrm>
          <a:off x="0" y="0"/>
          <a:ext cx="0" cy="0"/>
          <a:chOff x="0" y="0"/>
          <a:chExt cx="0" cy="0"/>
        </a:xfrm>
      </p:grpSpPr>
      <p:grpSp>
        <p:nvGrpSpPr>
          <p:cNvPr id="583" name="Google Shape;583;p50"/>
          <p:cNvGrpSpPr/>
          <p:nvPr/>
        </p:nvGrpSpPr>
        <p:grpSpPr>
          <a:xfrm>
            <a:off x="0" y="0"/>
            <a:ext cx="12192000" cy="6858000"/>
            <a:chOff x="0" y="0"/>
            <a:chExt cx="12192000" cy="6858000"/>
          </a:xfrm>
        </p:grpSpPr>
        <p:pic>
          <p:nvPicPr>
            <p:cNvPr id="584" name="Google Shape;584;p50"/>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585" name="Google Shape;585;p50"/>
            <p:cNvSpPr/>
            <p:nvPr/>
          </p:nvSpPr>
          <p:spPr>
            <a:xfrm>
              <a:off x="800100" y="2533650"/>
              <a:ext cx="1057275" cy="361950"/>
            </a:xfrm>
            <a:custGeom>
              <a:rect b="b" l="l" r="r" t="t"/>
              <a:pathLst>
                <a:path extrusionOk="0" h="361950" w="1057275">
                  <a:moveTo>
                    <a:pt x="1057275" y="0"/>
                  </a:moveTo>
                  <a:lnTo>
                    <a:pt x="0" y="0"/>
                  </a:lnTo>
                  <a:lnTo>
                    <a:pt x="0" y="361950"/>
                  </a:lnTo>
                  <a:lnTo>
                    <a:pt x="1057275" y="361950"/>
                  </a:lnTo>
                  <a:lnTo>
                    <a:pt x="1057275" y="0"/>
                  </a:lnTo>
                  <a:close/>
                </a:path>
              </a:pathLst>
            </a:custGeom>
            <a:solidFill>
              <a:srgbClr val="0947CA"/>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586" name="Google Shape;586;p50"/>
          <p:cNvSpPr txBox="1"/>
          <p:nvPr/>
        </p:nvSpPr>
        <p:spPr>
          <a:xfrm>
            <a:off x="877252" y="2547302"/>
            <a:ext cx="886460" cy="300355"/>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1800">
                <a:solidFill>
                  <a:srgbClr val="FFFFFF"/>
                </a:solidFill>
                <a:latin typeface="Calibri"/>
                <a:ea typeface="Calibri"/>
                <a:cs typeface="Calibri"/>
                <a:sym typeface="Calibri"/>
              </a:rPr>
              <a:t>Section 4</a:t>
            </a:r>
            <a:endParaRPr sz="1800">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90" name="Shape 590"/>
        <p:cNvGrpSpPr/>
        <p:nvPr/>
      </p:nvGrpSpPr>
      <p:grpSpPr>
        <a:xfrm>
          <a:off x="0" y="0"/>
          <a:ext cx="0" cy="0"/>
          <a:chOff x="0" y="0"/>
          <a:chExt cx="0" cy="0"/>
        </a:xfrm>
      </p:grpSpPr>
      <p:sp>
        <p:nvSpPr>
          <p:cNvPr id="591" name="Google Shape;591;p51"/>
          <p:cNvSpPr txBox="1"/>
          <p:nvPr>
            <p:ph type="title"/>
          </p:nvPr>
        </p:nvSpPr>
        <p:spPr>
          <a:xfrm>
            <a:off x="1222049" y="543550"/>
            <a:ext cx="3103500" cy="1303500"/>
          </a:xfrm>
          <a:prstGeom prst="rect">
            <a:avLst/>
          </a:prstGeom>
          <a:noFill/>
          <a:ln>
            <a:noFill/>
          </a:ln>
        </p:spPr>
        <p:txBody>
          <a:bodyPr anchorCtr="0" anchor="t" bIns="0" lIns="0" spcFirstLastPara="1" rIns="0" wrap="square" tIns="60325">
            <a:spAutoFit/>
          </a:bodyPr>
          <a:lstStyle/>
          <a:p>
            <a:pPr indent="0" lvl="0" marL="12700" marR="5080" rtl="0" algn="l">
              <a:lnSpc>
                <a:spcPct val="89700"/>
              </a:lnSpc>
              <a:spcBef>
                <a:spcPts val="0"/>
              </a:spcBef>
              <a:spcAft>
                <a:spcPts val="0"/>
              </a:spcAft>
              <a:buNone/>
            </a:pPr>
            <a:r>
              <a:rPr lang="en-US" sz="3000">
                <a:solidFill>
                  <a:srgbClr val="000000"/>
                </a:solidFill>
                <a:latin typeface="Calibri"/>
                <a:ea typeface="Calibri"/>
                <a:cs typeface="Calibri"/>
                <a:sym typeface="Calibri"/>
              </a:rPr>
              <a:t>Launch Success Count for all sites (in a pie chart)</a:t>
            </a:r>
            <a:endParaRPr sz="3000">
              <a:latin typeface="Calibri"/>
              <a:ea typeface="Calibri"/>
              <a:cs typeface="Calibri"/>
              <a:sym typeface="Calibri"/>
            </a:endParaRPr>
          </a:p>
        </p:txBody>
      </p:sp>
      <p:grpSp>
        <p:nvGrpSpPr>
          <p:cNvPr id="592" name="Google Shape;592;p51"/>
          <p:cNvGrpSpPr/>
          <p:nvPr/>
        </p:nvGrpSpPr>
        <p:grpSpPr>
          <a:xfrm>
            <a:off x="4325675" y="456565"/>
            <a:ext cx="44881" cy="1554480"/>
            <a:chOff x="4325675" y="456565"/>
            <a:chExt cx="44881" cy="1554480"/>
          </a:xfrm>
        </p:grpSpPr>
        <p:sp>
          <p:nvSpPr>
            <p:cNvPr id="593" name="Google Shape;593;p51"/>
            <p:cNvSpPr/>
            <p:nvPr/>
          </p:nvSpPr>
          <p:spPr>
            <a:xfrm>
              <a:off x="4326741" y="456565"/>
              <a:ext cx="43815" cy="1554480"/>
            </a:xfrm>
            <a:custGeom>
              <a:rect b="b" l="l" r="r" t="t"/>
              <a:pathLst>
                <a:path extrusionOk="0" h="1554480" w="43814">
                  <a:moveTo>
                    <a:pt x="16277" y="0"/>
                  </a:moveTo>
                  <a:lnTo>
                    <a:pt x="7133" y="635"/>
                  </a:lnTo>
                  <a:lnTo>
                    <a:pt x="12424" y="79658"/>
                  </a:lnTo>
                  <a:lnTo>
                    <a:pt x="14550" y="120149"/>
                  </a:lnTo>
                  <a:lnTo>
                    <a:pt x="16149" y="162668"/>
                  </a:lnTo>
                  <a:lnTo>
                    <a:pt x="17086" y="208248"/>
                  </a:lnTo>
                  <a:lnTo>
                    <a:pt x="17228" y="257919"/>
                  </a:lnTo>
                  <a:lnTo>
                    <a:pt x="16438" y="312714"/>
                  </a:lnTo>
                  <a:lnTo>
                    <a:pt x="14582" y="373665"/>
                  </a:lnTo>
                  <a:lnTo>
                    <a:pt x="11525" y="441803"/>
                  </a:lnTo>
                  <a:lnTo>
                    <a:pt x="3331" y="586187"/>
                  </a:lnTo>
                  <a:lnTo>
                    <a:pt x="1043" y="644658"/>
                  </a:lnTo>
                  <a:lnTo>
                    <a:pt x="16" y="695548"/>
                  </a:lnTo>
                  <a:lnTo>
                    <a:pt x="0" y="740830"/>
                  </a:lnTo>
                  <a:lnTo>
                    <a:pt x="744" y="782480"/>
                  </a:lnTo>
                  <a:lnTo>
                    <a:pt x="1998" y="822472"/>
                  </a:lnTo>
                  <a:lnTo>
                    <a:pt x="5031" y="905381"/>
                  </a:lnTo>
                  <a:lnTo>
                    <a:pt x="6308" y="952246"/>
                  </a:lnTo>
                  <a:lnTo>
                    <a:pt x="7093" y="1005352"/>
                  </a:lnTo>
                  <a:lnTo>
                    <a:pt x="6934" y="1133318"/>
                  </a:lnTo>
                  <a:lnTo>
                    <a:pt x="7157" y="1189425"/>
                  </a:lnTo>
                  <a:lnTo>
                    <a:pt x="7661" y="1237445"/>
                  </a:lnTo>
                  <a:lnTo>
                    <a:pt x="9437" y="1357516"/>
                  </a:lnTo>
                  <a:lnTo>
                    <a:pt x="9645" y="1397719"/>
                  </a:lnTo>
                  <a:lnTo>
                    <a:pt x="9425" y="1442101"/>
                  </a:lnTo>
                  <a:lnTo>
                    <a:pt x="8635" y="1493113"/>
                  </a:lnTo>
                  <a:lnTo>
                    <a:pt x="7133" y="1553210"/>
                  </a:lnTo>
                  <a:lnTo>
                    <a:pt x="12340" y="1554099"/>
                  </a:lnTo>
                  <a:lnTo>
                    <a:pt x="26183" y="1553210"/>
                  </a:lnTo>
                  <a:lnTo>
                    <a:pt x="24216" y="1479001"/>
                  </a:lnTo>
                  <a:lnTo>
                    <a:pt x="16333" y="1241217"/>
                  </a:lnTo>
                  <a:lnTo>
                    <a:pt x="15345" y="1192528"/>
                  </a:lnTo>
                  <a:lnTo>
                    <a:pt x="15146" y="1146540"/>
                  </a:lnTo>
                  <a:lnTo>
                    <a:pt x="15933" y="1102453"/>
                  </a:lnTo>
                  <a:lnTo>
                    <a:pt x="17903" y="1059464"/>
                  </a:lnTo>
                  <a:lnTo>
                    <a:pt x="21254" y="1016774"/>
                  </a:lnTo>
                  <a:lnTo>
                    <a:pt x="32572" y="919669"/>
                  </a:lnTo>
                  <a:lnTo>
                    <a:pt x="37546" y="865085"/>
                  </a:lnTo>
                  <a:lnTo>
                    <a:pt x="41028" y="810288"/>
                  </a:lnTo>
                  <a:lnTo>
                    <a:pt x="42939" y="755735"/>
                  </a:lnTo>
                  <a:lnTo>
                    <a:pt x="43200" y="701885"/>
                  </a:lnTo>
                  <a:lnTo>
                    <a:pt x="41733" y="649195"/>
                  </a:lnTo>
                  <a:lnTo>
                    <a:pt x="38461" y="598124"/>
                  </a:lnTo>
                  <a:lnTo>
                    <a:pt x="33303" y="549128"/>
                  </a:lnTo>
                  <a:lnTo>
                    <a:pt x="20258" y="462514"/>
                  </a:lnTo>
                  <a:lnTo>
                    <a:pt x="16819" y="422535"/>
                  </a:lnTo>
                  <a:lnTo>
                    <a:pt x="15430" y="381825"/>
                  </a:lnTo>
                  <a:lnTo>
                    <a:pt x="15649" y="339484"/>
                  </a:lnTo>
                  <a:lnTo>
                    <a:pt x="17039" y="294608"/>
                  </a:lnTo>
                  <a:lnTo>
                    <a:pt x="21574" y="193644"/>
                  </a:lnTo>
                  <a:lnTo>
                    <a:pt x="23842" y="135751"/>
                  </a:lnTo>
                  <a:lnTo>
                    <a:pt x="25525" y="71716"/>
                  </a:lnTo>
                  <a:lnTo>
                    <a:pt x="26183" y="635"/>
                  </a:lnTo>
                  <a:lnTo>
                    <a:pt x="16277" y="0"/>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94" name="Google Shape;594;p51"/>
            <p:cNvSpPr/>
            <p:nvPr/>
          </p:nvSpPr>
          <p:spPr>
            <a:xfrm>
              <a:off x="4325675" y="456565"/>
              <a:ext cx="37465" cy="1553845"/>
            </a:xfrm>
            <a:custGeom>
              <a:rect b="b" l="l" r="r" t="t"/>
              <a:pathLst>
                <a:path extrusionOk="0" h="1553845" w="37464">
                  <a:moveTo>
                    <a:pt x="27249" y="635"/>
                  </a:moveTo>
                  <a:lnTo>
                    <a:pt x="31955" y="34521"/>
                  </a:lnTo>
                  <a:lnTo>
                    <a:pt x="34952" y="73542"/>
                  </a:lnTo>
                  <a:lnTo>
                    <a:pt x="36496" y="117051"/>
                  </a:lnTo>
                  <a:lnTo>
                    <a:pt x="36843" y="164403"/>
                  </a:lnTo>
                  <a:lnTo>
                    <a:pt x="36249" y="214950"/>
                  </a:lnTo>
                  <a:lnTo>
                    <a:pt x="34969" y="268047"/>
                  </a:lnTo>
                  <a:lnTo>
                    <a:pt x="33260" y="323046"/>
                  </a:lnTo>
                  <a:lnTo>
                    <a:pt x="31378" y="379303"/>
                  </a:lnTo>
                  <a:lnTo>
                    <a:pt x="29578" y="436169"/>
                  </a:lnTo>
                  <a:lnTo>
                    <a:pt x="28116" y="492999"/>
                  </a:lnTo>
                  <a:lnTo>
                    <a:pt x="27249" y="549148"/>
                  </a:lnTo>
                  <a:lnTo>
                    <a:pt x="26983" y="602567"/>
                  </a:lnTo>
                  <a:lnTo>
                    <a:pt x="27084" y="652197"/>
                  </a:lnTo>
                  <a:lnTo>
                    <a:pt x="27448" y="698971"/>
                  </a:lnTo>
                  <a:lnTo>
                    <a:pt x="27970" y="743820"/>
                  </a:lnTo>
                  <a:lnTo>
                    <a:pt x="28546" y="787679"/>
                  </a:lnTo>
                  <a:lnTo>
                    <a:pt x="29069" y="831481"/>
                  </a:lnTo>
                  <a:lnTo>
                    <a:pt x="29437" y="876159"/>
                  </a:lnTo>
                  <a:lnTo>
                    <a:pt x="29543" y="922646"/>
                  </a:lnTo>
                  <a:lnTo>
                    <a:pt x="29284" y="971875"/>
                  </a:lnTo>
                  <a:lnTo>
                    <a:pt x="28554" y="1024780"/>
                  </a:lnTo>
                  <a:lnTo>
                    <a:pt x="27249" y="1082294"/>
                  </a:lnTo>
                  <a:lnTo>
                    <a:pt x="25522" y="1150196"/>
                  </a:lnTo>
                  <a:lnTo>
                    <a:pt x="24300" y="1208607"/>
                  </a:lnTo>
                  <a:lnTo>
                    <a:pt x="23552" y="1259924"/>
                  </a:lnTo>
                  <a:lnTo>
                    <a:pt x="23245" y="1306547"/>
                  </a:lnTo>
                  <a:lnTo>
                    <a:pt x="23350" y="1350875"/>
                  </a:lnTo>
                  <a:lnTo>
                    <a:pt x="23834" y="1395306"/>
                  </a:lnTo>
                  <a:lnTo>
                    <a:pt x="24666" y="1442240"/>
                  </a:lnTo>
                  <a:lnTo>
                    <a:pt x="25815" y="1494075"/>
                  </a:lnTo>
                  <a:lnTo>
                    <a:pt x="27249" y="1553210"/>
                  </a:lnTo>
                  <a:lnTo>
                    <a:pt x="19756" y="1553718"/>
                  </a:lnTo>
                  <a:lnTo>
                    <a:pt x="13025" y="1552702"/>
                  </a:lnTo>
                  <a:lnTo>
                    <a:pt x="8199" y="1553210"/>
                  </a:lnTo>
                  <a:lnTo>
                    <a:pt x="10736" y="1491231"/>
                  </a:lnTo>
                  <a:lnTo>
                    <a:pt x="11125" y="1434066"/>
                  </a:lnTo>
                  <a:lnTo>
                    <a:pt x="9959" y="1381021"/>
                  </a:lnTo>
                  <a:lnTo>
                    <a:pt x="7833" y="1331400"/>
                  </a:lnTo>
                  <a:lnTo>
                    <a:pt x="5341" y="1284509"/>
                  </a:lnTo>
                  <a:lnTo>
                    <a:pt x="3078" y="1239653"/>
                  </a:lnTo>
                  <a:lnTo>
                    <a:pt x="1638" y="1196136"/>
                  </a:lnTo>
                  <a:lnTo>
                    <a:pt x="1615" y="1153263"/>
                  </a:lnTo>
                  <a:lnTo>
                    <a:pt x="3604" y="1110340"/>
                  </a:lnTo>
                  <a:lnTo>
                    <a:pt x="8199" y="1066673"/>
                  </a:lnTo>
                  <a:lnTo>
                    <a:pt x="13565" y="1023128"/>
                  </a:lnTo>
                  <a:lnTo>
                    <a:pt x="17526" y="980322"/>
                  </a:lnTo>
                  <a:lnTo>
                    <a:pt x="20160" y="937293"/>
                  </a:lnTo>
                  <a:lnTo>
                    <a:pt x="21549" y="893081"/>
                  </a:lnTo>
                  <a:lnTo>
                    <a:pt x="21772" y="846724"/>
                  </a:lnTo>
                  <a:lnTo>
                    <a:pt x="20909" y="797263"/>
                  </a:lnTo>
                  <a:lnTo>
                    <a:pt x="19040" y="743735"/>
                  </a:lnTo>
                  <a:lnTo>
                    <a:pt x="16246" y="685181"/>
                  </a:lnTo>
                  <a:lnTo>
                    <a:pt x="12605" y="620638"/>
                  </a:lnTo>
                  <a:lnTo>
                    <a:pt x="8199" y="549148"/>
                  </a:lnTo>
                  <a:lnTo>
                    <a:pt x="4515" y="483413"/>
                  </a:lnTo>
                  <a:lnTo>
                    <a:pt x="2021" y="422628"/>
                  </a:lnTo>
                  <a:lnTo>
                    <a:pt x="566" y="366201"/>
                  </a:lnTo>
                  <a:lnTo>
                    <a:pt x="0" y="313540"/>
                  </a:lnTo>
                  <a:lnTo>
                    <a:pt x="170" y="264053"/>
                  </a:lnTo>
                  <a:lnTo>
                    <a:pt x="925" y="217149"/>
                  </a:lnTo>
                  <a:lnTo>
                    <a:pt x="2115" y="172234"/>
                  </a:lnTo>
                  <a:lnTo>
                    <a:pt x="3589" y="128717"/>
                  </a:lnTo>
                  <a:lnTo>
                    <a:pt x="5195" y="86006"/>
                  </a:lnTo>
                  <a:lnTo>
                    <a:pt x="6782" y="43509"/>
                  </a:lnTo>
                  <a:lnTo>
                    <a:pt x="8199" y="635"/>
                  </a:lnTo>
                  <a:lnTo>
                    <a:pt x="13406" y="0"/>
                  </a:lnTo>
                  <a:lnTo>
                    <a:pt x="22423" y="1397"/>
                  </a:lnTo>
                  <a:lnTo>
                    <a:pt x="27249" y="635"/>
                  </a:lnTo>
                  <a:close/>
                </a:path>
              </a:pathLst>
            </a:custGeom>
            <a:noFill/>
            <a:ln cap="flat" cmpd="sng" w="41275">
              <a:solidFill>
                <a:srgbClr val="EC7C3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595" name="Google Shape;595;p51"/>
          <p:cNvSpPr txBox="1"/>
          <p:nvPr/>
        </p:nvSpPr>
        <p:spPr>
          <a:xfrm>
            <a:off x="4656454" y="322834"/>
            <a:ext cx="990600" cy="242570"/>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1400">
                <a:latin typeface="Calibri"/>
                <a:ea typeface="Calibri"/>
                <a:cs typeface="Calibri"/>
                <a:sym typeface="Calibri"/>
              </a:rPr>
              <a:t>Key Findings</a:t>
            </a:r>
            <a:r>
              <a:rPr lang="en-US" sz="1400">
                <a:latin typeface="Calibri"/>
                <a:ea typeface="Calibri"/>
                <a:cs typeface="Calibri"/>
                <a:sym typeface="Calibri"/>
              </a:rPr>
              <a:t>:</a:t>
            </a:r>
            <a:endParaRPr sz="1400">
              <a:latin typeface="Calibri"/>
              <a:ea typeface="Calibri"/>
              <a:cs typeface="Calibri"/>
              <a:sym typeface="Calibri"/>
            </a:endParaRPr>
          </a:p>
        </p:txBody>
      </p:sp>
      <p:sp>
        <p:nvSpPr>
          <p:cNvPr id="596" name="Google Shape;596;p51"/>
          <p:cNvSpPr txBox="1"/>
          <p:nvPr/>
        </p:nvSpPr>
        <p:spPr>
          <a:xfrm>
            <a:off x="4656454" y="534761"/>
            <a:ext cx="6711315" cy="1437005"/>
          </a:xfrm>
          <a:prstGeom prst="rect">
            <a:avLst/>
          </a:prstGeom>
          <a:noFill/>
          <a:ln>
            <a:noFill/>
          </a:ln>
        </p:spPr>
        <p:txBody>
          <a:bodyPr anchorCtr="0" anchor="t" bIns="0" lIns="0" spcFirstLastPara="1" rIns="0" wrap="square" tIns="86975">
            <a:spAutoFit/>
          </a:bodyPr>
          <a:lstStyle/>
          <a:p>
            <a:pPr indent="-227965" lvl="0" marL="240665" rtl="0" algn="l">
              <a:lnSpc>
                <a:spcPct val="100000"/>
              </a:lnSpc>
              <a:spcBef>
                <a:spcPts val="0"/>
              </a:spcBef>
              <a:spcAft>
                <a:spcPts val="0"/>
              </a:spcAft>
              <a:buSzPts val="1200"/>
              <a:buFont typeface="Arial"/>
              <a:buChar char="•"/>
            </a:pPr>
            <a:r>
              <a:rPr b="1" lang="en-US" sz="1200">
                <a:latin typeface="Calibri"/>
                <a:ea typeface="Calibri"/>
                <a:cs typeface="Calibri"/>
                <a:sym typeface="Calibri"/>
              </a:rPr>
              <a:t>CCAFS LC-40</a:t>
            </a:r>
            <a:r>
              <a:rPr lang="en-US" sz="1200">
                <a:latin typeface="Calibri"/>
                <a:ea typeface="Calibri"/>
                <a:cs typeface="Calibri"/>
                <a:sym typeface="Calibri"/>
              </a:rPr>
              <a:t>: 29.2%</a:t>
            </a:r>
            <a:endParaRPr sz="1200">
              <a:latin typeface="Calibri"/>
              <a:ea typeface="Calibri"/>
              <a:cs typeface="Calibri"/>
              <a:sym typeface="Calibri"/>
            </a:endParaRPr>
          </a:p>
          <a:p>
            <a:pPr indent="-227965" lvl="0" marL="240665" rtl="0" algn="l">
              <a:lnSpc>
                <a:spcPct val="100000"/>
              </a:lnSpc>
              <a:spcBef>
                <a:spcPts val="585"/>
              </a:spcBef>
              <a:spcAft>
                <a:spcPts val="0"/>
              </a:spcAft>
              <a:buSzPts val="1200"/>
              <a:buFont typeface="Arial"/>
              <a:buChar char="•"/>
            </a:pPr>
            <a:r>
              <a:rPr b="1" lang="en-US" sz="1200">
                <a:latin typeface="Calibri"/>
                <a:ea typeface="Calibri"/>
                <a:cs typeface="Calibri"/>
                <a:sym typeface="Calibri"/>
              </a:rPr>
              <a:t>CCAFS SLC-40</a:t>
            </a:r>
            <a:r>
              <a:rPr lang="en-US" sz="1200">
                <a:latin typeface="Calibri"/>
                <a:ea typeface="Calibri"/>
                <a:cs typeface="Calibri"/>
                <a:sym typeface="Calibri"/>
              </a:rPr>
              <a:t>: 12.5%</a:t>
            </a:r>
            <a:endParaRPr sz="1200">
              <a:latin typeface="Calibri"/>
              <a:ea typeface="Calibri"/>
              <a:cs typeface="Calibri"/>
              <a:sym typeface="Calibri"/>
            </a:endParaRPr>
          </a:p>
          <a:p>
            <a:pPr indent="-227965" lvl="0" marL="240665" rtl="0" algn="l">
              <a:lnSpc>
                <a:spcPct val="100000"/>
              </a:lnSpc>
              <a:spcBef>
                <a:spcPts val="590"/>
              </a:spcBef>
              <a:spcAft>
                <a:spcPts val="0"/>
              </a:spcAft>
              <a:buSzPts val="1200"/>
              <a:buFont typeface="Arial"/>
              <a:buChar char="•"/>
            </a:pPr>
            <a:r>
              <a:rPr b="1" lang="en-US" sz="1200">
                <a:latin typeface="Calibri"/>
                <a:ea typeface="Calibri"/>
                <a:cs typeface="Calibri"/>
                <a:sym typeface="Calibri"/>
              </a:rPr>
              <a:t>VAFB SLC-4E</a:t>
            </a:r>
            <a:r>
              <a:rPr lang="en-US" sz="1200">
                <a:latin typeface="Calibri"/>
                <a:ea typeface="Calibri"/>
                <a:cs typeface="Calibri"/>
                <a:sym typeface="Calibri"/>
              </a:rPr>
              <a:t>: 16.7%</a:t>
            </a:r>
            <a:endParaRPr sz="1200">
              <a:latin typeface="Calibri"/>
              <a:ea typeface="Calibri"/>
              <a:cs typeface="Calibri"/>
              <a:sym typeface="Calibri"/>
            </a:endParaRPr>
          </a:p>
          <a:p>
            <a:pPr indent="-227965" lvl="0" marL="240665" rtl="0" algn="l">
              <a:lnSpc>
                <a:spcPct val="100000"/>
              </a:lnSpc>
              <a:spcBef>
                <a:spcPts val="509"/>
              </a:spcBef>
              <a:spcAft>
                <a:spcPts val="0"/>
              </a:spcAft>
              <a:buSzPts val="1200"/>
              <a:buFont typeface="Arial"/>
              <a:buChar char="•"/>
            </a:pPr>
            <a:r>
              <a:rPr b="1" lang="en-US" sz="1200">
                <a:latin typeface="Calibri"/>
                <a:ea typeface="Calibri"/>
                <a:cs typeface="Calibri"/>
                <a:sym typeface="Calibri"/>
              </a:rPr>
              <a:t>KSC LC-39A</a:t>
            </a:r>
            <a:r>
              <a:rPr lang="en-US" sz="1200">
                <a:latin typeface="Calibri"/>
                <a:ea typeface="Calibri"/>
                <a:cs typeface="Calibri"/>
                <a:sym typeface="Calibri"/>
              </a:rPr>
              <a:t>: 41.7%</a:t>
            </a:r>
            <a:endParaRPr sz="1200">
              <a:latin typeface="Calibri"/>
              <a:ea typeface="Calibri"/>
              <a:cs typeface="Calibri"/>
              <a:sym typeface="Calibri"/>
            </a:endParaRPr>
          </a:p>
          <a:p>
            <a:pPr indent="-227965" lvl="0" marL="240665" rtl="0" algn="l">
              <a:lnSpc>
                <a:spcPct val="103750"/>
              </a:lnSpc>
              <a:spcBef>
                <a:spcPts val="590"/>
              </a:spcBef>
              <a:spcAft>
                <a:spcPts val="0"/>
              </a:spcAft>
              <a:buSzPts val="1200"/>
              <a:buFont typeface="Arial"/>
              <a:buChar char="•"/>
            </a:pPr>
            <a:r>
              <a:rPr lang="en-US" sz="1200">
                <a:latin typeface="Calibri"/>
                <a:ea typeface="Calibri"/>
                <a:cs typeface="Calibri"/>
                <a:sym typeface="Calibri"/>
              </a:rPr>
              <a:t>The </a:t>
            </a:r>
            <a:r>
              <a:rPr b="1" lang="en-US" sz="1200">
                <a:latin typeface="Calibri"/>
                <a:ea typeface="Calibri"/>
                <a:cs typeface="Calibri"/>
                <a:sym typeface="Calibri"/>
              </a:rPr>
              <a:t>KSC LC-39A </a:t>
            </a:r>
            <a:r>
              <a:rPr lang="en-US" sz="1200">
                <a:latin typeface="Calibri"/>
                <a:ea typeface="Calibri"/>
                <a:cs typeface="Calibri"/>
                <a:sym typeface="Calibri"/>
              </a:rPr>
              <a:t>launch site has the highest number of successful launches, making up 41.7% of the total</a:t>
            </a:r>
            <a:endParaRPr sz="1200">
              <a:latin typeface="Calibri"/>
              <a:ea typeface="Calibri"/>
              <a:cs typeface="Calibri"/>
              <a:sym typeface="Calibri"/>
            </a:endParaRPr>
          </a:p>
          <a:p>
            <a:pPr indent="0" lvl="0" marL="241300" rtl="0" algn="l">
              <a:lnSpc>
                <a:spcPct val="103750"/>
              </a:lnSpc>
              <a:spcBef>
                <a:spcPts val="0"/>
              </a:spcBef>
              <a:spcAft>
                <a:spcPts val="0"/>
              </a:spcAft>
              <a:buNone/>
            </a:pPr>
            <a:r>
              <a:rPr lang="en-US" sz="1200">
                <a:latin typeface="Calibri"/>
                <a:ea typeface="Calibri"/>
                <a:cs typeface="Calibri"/>
                <a:sym typeface="Calibri"/>
              </a:rPr>
              <a:t>successes. This indicates that KSC LC-39A is a highly reliable site for SpaceX launches.</a:t>
            </a:r>
            <a:endParaRPr sz="1200">
              <a:latin typeface="Calibri"/>
              <a:ea typeface="Calibri"/>
              <a:cs typeface="Calibri"/>
              <a:sym typeface="Calibri"/>
            </a:endParaRPr>
          </a:p>
        </p:txBody>
      </p:sp>
      <p:pic>
        <p:nvPicPr>
          <p:cNvPr id="597" name="Google Shape;597;p51"/>
          <p:cNvPicPr preferRelativeResize="0"/>
          <p:nvPr/>
        </p:nvPicPr>
        <p:blipFill rotWithShape="1">
          <a:blip r:embed="rId3">
            <a:alphaModFix/>
          </a:blip>
          <a:srcRect b="0" l="0" r="0" t="0"/>
          <a:stretch/>
        </p:blipFill>
        <p:spPr>
          <a:xfrm>
            <a:off x="1724025" y="2152649"/>
            <a:ext cx="8753475" cy="4705348"/>
          </a:xfrm>
          <a:prstGeom prst="rect">
            <a:avLst/>
          </a:prstGeom>
          <a:noFill/>
          <a:ln>
            <a:noFill/>
          </a:ln>
        </p:spPr>
      </p:pic>
      <p:sp>
        <p:nvSpPr>
          <p:cNvPr id="598" name="Google Shape;598;p51"/>
          <p:cNvSpPr txBox="1"/>
          <p:nvPr/>
        </p:nvSpPr>
        <p:spPr>
          <a:xfrm>
            <a:off x="11101451" y="6472554"/>
            <a:ext cx="177800" cy="177800"/>
          </a:xfrm>
          <a:prstGeom prst="rect">
            <a:avLst/>
          </a:prstGeom>
          <a:noFill/>
          <a:ln>
            <a:noFill/>
          </a:ln>
        </p:spPr>
        <p:txBody>
          <a:bodyPr anchorCtr="0" anchor="t" bIns="0" lIns="0" spcFirstLastPara="1" rIns="0" wrap="square" tIns="0">
            <a:spAutoFit/>
          </a:bodyPr>
          <a:lstStyle/>
          <a:p>
            <a:pPr indent="0" lvl="0" marL="12700" rtl="0" algn="l">
              <a:lnSpc>
                <a:spcPct val="103333"/>
              </a:lnSpc>
              <a:spcBef>
                <a:spcPts val="0"/>
              </a:spcBef>
              <a:spcAft>
                <a:spcPts val="0"/>
              </a:spcAft>
              <a:buNone/>
            </a:pPr>
            <a:r>
              <a:rPr lang="en-US" sz="1200">
                <a:solidFill>
                  <a:srgbClr val="888888"/>
                </a:solidFill>
                <a:latin typeface="Calibri"/>
                <a:ea typeface="Calibri"/>
                <a:cs typeface="Calibri"/>
                <a:sym typeface="Calibri"/>
              </a:rPr>
              <a:t>45</a:t>
            </a:r>
            <a:endParaRPr sz="1200">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02" name="Shape 602"/>
        <p:cNvGrpSpPr/>
        <p:nvPr/>
      </p:nvGrpSpPr>
      <p:grpSpPr>
        <a:xfrm>
          <a:off x="0" y="0"/>
          <a:ext cx="0" cy="0"/>
          <a:chOff x="0" y="0"/>
          <a:chExt cx="0" cy="0"/>
        </a:xfrm>
      </p:grpSpPr>
      <p:sp>
        <p:nvSpPr>
          <p:cNvPr id="603" name="Google Shape;603;p52"/>
          <p:cNvSpPr txBox="1"/>
          <p:nvPr/>
        </p:nvSpPr>
        <p:spPr>
          <a:xfrm>
            <a:off x="560069" y="3613150"/>
            <a:ext cx="2987675" cy="2063114"/>
          </a:xfrm>
          <a:prstGeom prst="rect">
            <a:avLst/>
          </a:prstGeom>
          <a:noFill/>
          <a:ln>
            <a:noFill/>
          </a:ln>
        </p:spPr>
        <p:txBody>
          <a:bodyPr anchorCtr="0" anchor="t" bIns="0" lIns="0" spcFirstLastPara="1" rIns="0" wrap="square" tIns="73025">
            <a:spAutoFit/>
          </a:bodyPr>
          <a:lstStyle/>
          <a:p>
            <a:pPr indent="0" lvl="0" marL="12700" marR="5080" rtl="0" algn="l">
              <a:lnSpc>
                <a:spcPct val="108611"/>
              </a:lnSpc>
              <a:spcBef>
                <a:spcPts val="0"/>
              </a:spcBef>
              <a:spcAft>
                <a:spcPts val="0"/>
              </a:spcAft>
              <a:buNone/>
            </a:pPr>
            <a:r>
              <a:rPr lang="en-US" sz="3600">
                <a:latin typeface="Calibri"/>
                <a:ea typeface="Calibri"/>
                <a:cs typeface="Calibri"/>
                <a:sym typeface="Calibri"/>
              </a:rPr>
              <a:t>Pie chart for the launch site with highest launch success ratio</a:t>
            </a:r>
            <a:endParaRPr sz="3600">
              <a:latin typeface="Calibri"/>
              <a:ea typeface="Calibri"/>
              <a:cs typeface="Calibri"/>
              <a:sym typeface="Calibri"/>
            </a:endParaRPr>
          </a:p>
        </p:txBody>
      </p:sp>
      <p:pic>
        <p:nvPicPr>
          <p:cNvPr id="604" name="Google Shape;604;p52"/>
          <p:cNvPicPr preferRelativeResize="0"/>
          <p:nvPr/>
        </p:nvPicPr>
        <p:blipFill rotWithShape="1">
          <a:blip r:embed="rId3">
            <a:alphaModFix/>
          </a:blip>
          <a:srcRect b="0" l="0" r="0" t="0"/>
          <a:stretch/>
        </p:blipFill>
        <p:spPr>
          <a:xfrm>
            <a:off x="654050" y="0"/>
            <a:ext cx="11537950" cy="3714750"/>
          </a:xfrm>
          <a:prstGeom prst="rect">
            <a:avLst/>
          </a:prstGeom>
          <a:noFill/>
          <a:ln>
            <a:noFill/>
          </a:ln>
        </p:spPr>
      </p:pic>
      <p:sp>
        <p:nvSpPr>
          <p:cNvPr id="605" name="Google Shape;605;p52"/>
          <p:cNvSpPr txBox="1"/>
          <p:nvPr/>
        </p:nvSpPr>
        <p:spPr>
          <a:xfrm>
            <a:off x="4296790" y="3573462"/>
            <a:ext cx="1056640" cy="254635"/>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1500">
                <a:latin typeface="Calibri"/>
                <a:ea typeface="Calibri"/>
                <a:cs typeface="Calibri"/>
                <a:sym typeface="Calibri"/>
              </a:rPr>
              <a:t>Key Findings</a:t>
            </a:r>
            <a:r>
              <a:rPr lang="en-US" sz="1500">
                <a:latin typeface="Calibri"/>
                <a:ea typeface="Calibri"/>
                <a:cs typeface="Calibri"/>
                <a:sym typeface="Calibri"/>
              </a:rPr>
              <a:t>:</a:t>
            </a:r>
            <a:endParaRPr sz="1500">
              <a:latin typeface="Calibri"/>
              <a:ea typeface="Calibri"/>
              <a:cs typeface="Calibri"/>
              <a:sym typeface="Calibri"/>
            </a:endParaRPr>
          </a:p>
        </p:txBody>
      </p:sp>
      <p:sp>
        <p:nvSpPr>
          <p:cNvPr id="606" name="Google Shape;606;p52"/>
          <p:cNvSpPr txBox="1"/>
          <p:nvPr/>
        </p:nvSpPr>
        <p:spPr>
          <a:xfrm>
            <a:off x="11355705" y="6472554"/>
            <a:ext cx="177800" cy="177800"/>
          </a:xfrm>
          <a:prstGeom prst="rect">
            <a:avLst/>
          </a:prstGeom>
          <a:noFill/>
          <a:ln>
            <a:noFill/>
          </a:ln>
        </p:spPr>
        <p:txBody>
          <a:bodyPr anchorCtr="0" anchor="t" bIns="0" lIns="0" spcFirstLastPara="1" rIns="0" wrap="square" tIns="0">
            <a:spAutoFit/>
          </a:bodyPr>
          <a:lstStyle/>
          <a:p>
            <a:pPr indent="0" lvl="0" marL="12700" rtl="0" algn="l">
              <a:lnSpc>
                <a:spcPct val="103333"/>
              </a:lnSpc>
              <a:spcBef>
                <a:spcPts val="0"/>
              </a:spcBef>
              <a:spcAft>
                <a:spcPts val="0"/>
              </a:spcAft>
              <a:buNone/>
            </a:pPr>
            <a:r>
              <a:rPr lang="en-US" sz="1200">
                <a:solidFill>
                  <a:srgbClr val="404040"/>
                </a:solidFill>
                <a:latin typeface="Calibri"/>
                <a:ea typeface="Calibri"/>
                <a:cs typeface="Calibri"/>
                <a:sym typeface="Calibri"/>
              </a:rPr>
              <a:t>46</a:t>
            </a:r>
            <a:endParaRPr sz="1200">
              <a:latin typeface="Calibri"/>
              <a:ea typeface="Calibri"/>
              <a:cs typeface="Calibri"/>
              <a:sym typeface="Calibri"/>
            </a:endParaRPr>
          </a:p>
        </p:txBody>
      </p:sp>
      <p:sp>
        <p:nvSpPr>
          <p:cNvPr id="607" name="Google Shape;607;p52"/>
          <p:cNvSpPr txBox="1"/>
          <p:nvPr/>
        </p:nvSpPr>
        <p:spPr>
          <a:xfrm>
            <a:off x="4296790" y="3907218"/>
            <a:ext cx="7216140" cy="798195"/>
          </a:xfrm>
          <a:prstGeom prst="rect">
            <a:avLst/>
          </a:prstGeom>
          <a:noFill/>
          <a:ln>
            <a:noFill/>
          </a:ln>
        </p:spPr>
        <p:txBody>
          <a:bodyPr anchorCtr="0" anchor="t" bIns="0" lIns="0" spcFirstLastPara="1" rIns="0" wrap="square" tIns="35550">
            <a:spAutoFit/>
          </a:bodyPr>
          <a:lstStyle/>
          <a:p>
            <a:pPr indent="-228600" lvl="0" marL="241300" marR="5080" rtl="0" algn="l">
              <a:lnSpc>
                <a:spcPct val="110000"/>
              </a:lnSpc>
              <a:spcBef>
                <a:spcPts val="0"/>
              </a:spcBef>
              <a:spcAft>
                <a:spcPts val="0"/>
              </a:spcAft>
              <a:buSzPts val="1500"/>
              <a:buFont typeface="Arial"/>
              <a:buChar char="•"/>
            </a:pPr>
            <a:r>
              <a:rPr lang="en-US" sz="1500">
                <a:latin typeface="Calibri"/>
                <a:ea typeface="Calibri"/>
                <a:cs typeface="Calibri"/>
                <a:sym typeface="Calibri"/>
              </a:rPr>
              <a:t>The significant portion of successful launches from </a:t>
            </a:r>
            <a:r>
              <a:rPr b="1" lang="en-US" sz="1500">
                <a:latin typeface="Calibri"/>
                <a:ea typeface="Calibri"/>
                <a:cs typeface="Calibri"/>
                <a:sym typeface="Calibri"/>
              </a:rPr>
              <a:t>KSC LC-39A </a:t>
            </a:r>
            <a:r>
              <a:rPr lang="en-US" sz="1500">
                <a:latin typeface="Calibri"/>
                <a:ea typeface="Calibri"/>
                <a:cs typeface="Calibri"/>
                <a:sym typeface="Calibri"/>
              </a:rPr>
              <a:t>highlights its reliability and effectiveness as a launch site.</a:t>
            </a:r>
            <a:endParaRPr sz="1500">
              <a:latin typeface="Calibri"/>
              <a:ea typeface="Calibri"/>
              <a:cs typeface="Calibri"/>
              <a:sym typeface="Calibri"/>
            </a:endParaRPr>
          </a:p>
          <a:p>
            <a:pPr indent="-227965" lvl="0" marL="240665" rtl="0" algn="l">
              <a:lnSpc>
                <a:spcPct val="100000"/>
              </a:lnSpc>
              <a:spcBef>
                <a:spcPts val="805"/>
              </a:spcBef>
              <a:spcAft>
                <a:spcPts val="0"/>
              </a:spcAft>
              <a:buSzPts val="1500"/>
              <a:buFont typeface="Arial"/>
              <a:buChar char="•"/>
            </a:pPr>
            <a:r>
              <a:rPr lang="en-US" sz="1500">
                <a:latin typeface="Calibri"/>
                <a:ea typeface="Calibri"/>
                <a:cs typeface="Calibri"/>
                <a:sym typeface="Calibri"/>
              </a:rPr>
              <a:t>For </a:t>
            </a:r>
            <a:r>
              <a:rPr b="1" lang="en-US" sz="1500">
                <a:latin typeface="Calibri"/>
                <a:ea typeface="Calibri"/>
                <a:cs typeface="Calibri"/>
                <a:sym typeface="Calibri"/>
              </a:rPr>
              <a:t>KSC LC-39A</a:t>
            </a:r>
            <a:r>
              <a:rPr lang="en-US" sz="1500">
                <a:latin typeface="Calibri"/>
                <a:ea typeface="Calibri"/>
                <a:cs typeface="Calibri"/>
                <a:sym typeface="Calibri"/>
              </a:rPr>
              <a:t>:</a:t>
            </a:r>
            <a:endParaRPr sz="1500">
              <a:latin typeface="Calibri"/>
              <a:ea typeface="Calibri"/>
              <a:cs typeface="Calibri"/>
              <a:sym typeface="Calibri"/>
            </a:endParaRPr>
          </a:p>
        </p:txBody>
      </p:sp>
      <p:sp>
        <p:nvSpPr>
          <p:cNvPr id="608" name="Google Shape;608;p52"/>
          <p:cNvSpPr txBox="1"/>
          <p:nvPr/>
        </p:nvSpPr>
        <p:spPr>
          <a:xfrm>
            <a:off x="4754245" y="4680140"/>
            <a:ext cx="3279775" cy="559435"/>
          </a:xfrm>
          <a:prstGeom prst="rect">
            <a:avLst/>
          </a:prstGeom>
          <a:noFill/>
          <a:ln>
            <a:noFill/>
          </a:ln>
        </p:spPr>
        <p:txBody>
          <a:bodyPr anchorCtr="0" anchor="t" bIns="0" lIns="0" spcFirstLastPara="1" rIns="0" wrap="square" tIns="50800">
            <a:spAutoFit/>
          </a:bodyPr>
          <a:lstStyle/>
          <a:p>
            <a:pPr indent="-227965" lvl="0" marL="240665" rtl="0" algn="l">
              <a:lnSpc>
                <a:spcPct val="100000"/>
              </a:lnSpc>
              <a:spcBef>
                <a:spcPts val="0"/>
              </a:spcBef>
              <a:spcAft>
                <a:spcPts val="0"/>
              </a:spcAft>
              <a:buSzPts val="1500"/>
              <a:buFont typeface="Arial"/>
              <a:buChar char="•"/>
            </a:pPr>
            <a:r>
              <a:rPr b="1" lang="en-US" sz="1500">
                <a:latin typeface="Calibri"/>
                <a:ea typeface="Calibri"/>
                <a:cs typeface="Calibri"/>
                <a:sym typeface="Calibri"/>
              </a:rPr>
              <a:t>Class 1 </a:t>
            </a:r>
            <a:r>
              <a:rPr lang="en-US" sz="1500">
                <a:latin typeface="Calibri"/>
                <a:ea typeface="Calibri"/>
                <a:cs typeface="Calibri"/>
                <a:sym typeface="Calibri"/>
              </a:rPr>
              <a:t>(Successful Launches): 76.9%</a:t>
            </a:r>
            <a:endParaRPr sz="1500">
              <a:latin typeface="Calibri"/>
              <a:ea typeface="Calibri"/>
              <a:cs typeface="Calibri"/>
              <a:sym typeface="Calibri"/>
            </a:endParaRPr>
          </a:p>
          <a:p>
            <a:pPr indent="-227965" lvl="0" marL="240665" rtl="0" algn="l">
              <a:lnSpc>
                <a:spcPct val="100000"/>
              </a:lnSpc>
              <a:spcBef>
                <a:spcPts val="300"/>
              </a:spcBef>
              <a:spcAft>
                <a:spcPts val="0"/>
              </a:spcAft>
              <a:buSzPts val="1500"/>
              <a:buFont typeface="Arial"/>
              <a:buChar char="•"/>
            </a:pPr>
            <a:r>
              <a:rPr b="1" lang="en-US" sz="1500">
                <a:latin typeface="Calibri"/>
                <a:ea typeface="Calibri"/>
                <a:cs typeface="Calibri"/>
                <a:sym typeface="Calibri"/>
              </a:rPr>
              <a:t>Class 0 </a:t>
            </a:r>
            <a:r>
              <a:rPr lang="en-US" sz="1500">
                <a:latin typeface="Calibri"/>
                <a:ea typeface="Calibri"/>
                <a:cs typeface="Calibri"/>
                <a:sym typeface="Calibri"/>
              </a:rPr>
              <a:t>(Unsuccessful Launches): 23.1%</a:t>
            </a:r>
            <a:endParaRPr sz="1500">
              <a:latin typeface="Calibri"/>
              <a:ea typeface="Calibri"/>
              <a:cs typeface="Calibri"/>
              <a:sym typeface="Calibri"/>
            </a:endParaRPr>
          </a:p>
        </p:txBody>
      </p:sp>
      <p:sp>
        <p:nvSpPr>
          <p:cNvPr id="609" name="Google Shape;609;p52"/>
          <p:cNvSpPr txBox="1"/>
          <p:nvPr/>
        </p:nvSpPr>
        <p:spPr>
          <a:xfrm>
            <a:off x="4296790" y="5319395"/>
            <a:ext cx="6773545" cy="464184"/>
          </a:xfrm>
          <a:prstGeom prst="rect">
            <a:avLst/>
          </a:prstGeom>
          <a:noFill/>
          <a:ln>
            <a:noFill/>
          </a:ln>
        </p:spPr>
        <p:txBody>
          <a:bodyPr anchorCtr="0" anchor="t" bIns="0" lIns="0" spcFirstLastPara="1" rIns="0" wrap="square" tIns="12700">
            <a:spAutoFit/>
          </a:bodyPr>
          <a:lstStyle/>
          <a:p>
            <a:pPr indent="-227965" lvl="0" marL="240665" rtl="0" algn="l">
              <a:lnSpc>
                <a:spcPct val="115000"/>
              </a:lnSpc>
              <a:spcBef>
                <a:spcPts val="0"/>
              </a:spcBef>
              <a:spcAft>
                <a:spcPts val="0"/>
              </a:spcAft>
              <a:buSzPts val="1500"/>
              <a:buFont typeface="Arial"/>
              <a:buChar char="•"/>
            </a:pPr>
            <a:r>
              <a:rPr lang="en-US" sz="1500">
                <a:latin typeface="Calibri"/>
                <a:ea typeface="Calibri"/>
                <a:cs typeface="Calibri"/>
                <a:sym typeface="Calibri"/>
              </a:rPr>
              <a:t>The high success rate (76.9%) for </a:t>
            </a:r>
            <a:r>
              <a:rPr b="1" lang="en-US" sz="1500">
                <a:latin typeface="Calibri"/>
                <a:ea typeface="Calibri"/>
                <a:cs typeface="Calibri"/>
                <a:sym typeface="Calibri"/>
              </a:rPr>
              <a:t>Class 1 </a:t>
            </a:r>
            <a:r>
              <a:rPr lang="en-US" sz="1500">
                <a:latin typeface="Calibri"/>
                <a:ea typeface="Calibri"/>
                <a:cs typeface="Calibri"/>
                <a:sym typeface="Calibri"/>
              </a:rPr>
              <a:t>launches underscores the effectiveness and</a:t>
            </a:r>
            <a:endParaRPr sz="1500">
              <a:latin typeface="Calibri"/>
              <a:ea typeface="Calibri"/>
              <a:cs typeface="Calibri"/>
              <a:sym typeface="Calibri"/>
            </a:endParaRPr>
          </a:p>
          <a:p>
            <a:pPr indent="0" lvl="0" marL="241300" rtl="0" algn="l">
              <a:lnSpc>
                <a:spcPct val="115000"/>
              </a:lnSpc>
              <a:spcBef>
                <a:spcPts val="0"/>
              </a:spcBef>
              <a:spcAft>
                <a:spcPts val="0"/>
              </a:spcAft>
              <a:buNone/>
            </a:pPr>
            <a:r>
              <a:rPr lang="en-US" sz="1500">
                <a:latin typeface="Calibri"/>
                <a:ea typeface="Calibri"/>
                <a:cs typeface="Calibri"/>
                <a:sym typeface="Calibri"/>
              </a:rPr>
              <a:t>reliability of the KSC LC-39A site.</a:t>
            </a:r>
            <a:endParaRPr sz="1500">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13" name="Shape 613"/>
        <p:cNvGrpSpPr/>
        <p:nvPr/>
      </p:nvGrpSpPr>
      <p:grpSpPr>
        <a:xfrm>
          <a:off x="0" y="0"/>
          <a:ext cx="0" cy="0"/>
          <a:chOff x="0" y="0"/>
          <a:chExt cx="0" cy="0"/>
        </a:xfrm>
      </p:grpSpPr>
      <p:sp>
        <p:nvSpPr>
          <p:cNvPr id="614" name="Google Shape;614;p53"/>
          <p:cNvSpPr txBox="1"/>
          <p:nvPr>
            <p:ph type="title"/>
          </p:nvPr>
        </p:nvSpPr>
        <p:spPr>
          <a:xfrm>
            <a:off x="710251" y="826125"/>
            <a:ext cx="3614100" cy="1716900"/>
          </a:xfrm>
          <a:prstGeom prst="rect">
            <a:avLst/>
          </a:prstGeom>
          <a:noFill/>
          <a:ln>
            <a:noFill/>
          </a:ln>
        </p:spPr>
        <p:txBody>
          <a:bodyPr anchorCtr="0" anchor="t" bIns="0" lIns="0" spcFirstLastPara="1" rIns="0" wrap="square" tIns="67925">
            <a:spAutoFit/>
          </a:bodyPr>
          <a:lstStyle/>
          <a:p>
            <a:pPr indent="0" lvl="0" marL="12700" marR="5080" rtl="0" algn="l">
              <a:lnSpc>
                <a:spcPct val="109820"/>
              </a:lnSpc>
              <a:spcBef>
                <a:spcPts val="0"/>
              </a:spcBef>
              <a:spcAft>
                <a:spcPts val="0"/>
              </a:spcAft>
              <a:buNone/>
            </a:pPr>
            <a:r>
              <a:rPr lang="en-US" sz="3350">
                <a:solidFill>
                  <a:srgbClr val="000000"/>
                </a:solidFill>
                <a:latin typeface="Calibri"/>
                <a:ea typeface="Calibri"/>
                <a:cs typeface="Calibri"/>
                <a:sym typeface="Calibri"/>
              </a:rPr>
              <a:t>Key Insights from SpaceX Launch Data Dashboard</a:t>
            </a:r>
            <a:endParaRPr sz="3350">
              <a:latin typeface="Calibri"/>
              <a:ea typeface="Calibri"/>
              <a:cs typeface="Calibri"/>
              <a:sym typeface="Calibri"/>
            </a:endParaRPr>
          </a:p>
        </p:txBody>
      </p:sp>
      <p:grpSp>
        <p:nvGrpSpPr>
          <p:cNvPr id="615" name="Google Shape;615;p53"/>
          <p:cNvGrpSpPr/>
          <p:nvPr/>
        </p:nvGrpSpPr>
        <p:grpSpPr>
          <a:xfrm>
            <a:off x="647496" y="2555462"/>
            <a:ext cx="3248864" cy="48895"/>
            <a:chOff x="647496" y="2555462"/>
            <a:chExt cx="3248864" cy="48895"/>
          </a:xfrm>
        </p:grpSpPr>
        <p:sp>
          <p:nvSpPr>
            <p:cNvPr id="616" name="Google Shape;616;p53"/>
            <p:cNvSpPr/>
            <p:nvPr/>
          </p:nvSpPr>
          <p:spPr>
            <a:xfrm>
              <a:off x="647700" y="2560500"/>
              <a:ext cx="3248660" cy="41275"/>
            </a:xfrm>
            <a:custGeom>
              <a:rect b="b" l="l" r="r" t="t"/>
              <a:pathLst>
                <a:path extrusionOk="0" h="41275" w="3248660">
                  <a:moveTo>
                    <a:pt x="949776" y="28"/>
                  </a:moveTo>
                  <a:lnTo>
                    <a:pt x="908617" y="0"/>
                  </a:lnTo>
                  <a:lnTo>
                    <a:pt x="868796" y="772"/>
                  </a:lnTo>
                  <a:lnTo>
                    <a:pt x="828237" y="2192"/>
                  </a:lnTo>
                  <a:lnTo>
                    <a:pt x="681380" y="8787"/>
                  </a:lnTo>
                  <a:lnTo>
                    <a:pt x="557024" y="13502"/>
                  </a:lnTo>
                  <a:lnTo>
                    <a:pt x="408641" y="19688"/>
                  </a:lnTo>
                  <a:lnTo>
                    <a:pt x="365138" y="21166"/>
                  </a:lnTo>
                  <a:lnTo>
                    <a:pt x="322275" y="22155"/>
                  </a:lnTo>
                  <a:lnTo>
                    <a:pt x="278650" y="22539"/>
                  </a:lnTo>
                  <a:lnTo>
                    <a:pt x="232860" y="22199"/>
                  </a:lnTo>
                  <a:lnTo>
                    <a:pt x="183503" y="21018"/>
                  </a:lnTo>
                  <a:lnTo>
                    <a:pt x="129176" y="18878"/>
                  </a:lnTo>
                  <a:lnTo>
                    <a:pt x="68475" y="15661"/>
                  </a:lnTo>
                  <a:lnTo>
                    <a:pt x="0" y="11249"/>
                  </a:lnTo>
                  <a:lnTo>
                    <a:pt x="368" y="18488"/>
                  </a:lnTo>
                  <a:lnTo>
                    <a:pt x="838" y="21282"/>
                  </a:lnTo>
                  <a:lnTo>
                    <a:pt x="0" y="30299"/>
                  </a:lnTo>
                  <a:lnTo>
                    <a:pt x="45362" y="30022"/>
                  </a:lnTo>
                  <a:lnTo>
                    <a:pt x="90248" y="30127"/>
                  </a:lnTo>
                  <a:lnTo>
                    <a:pt x="135110" y="30523"/>
                  </a:lnTo>
                  <a:lnTo>
                    <a:pt x="274084" y="32535"/>
                  </a:lnTo>
                  <a:lnTo>
                    <a:pt x="374923" y="33650"/>
                  </a:lnTo>
                  <a:lnTo>
                    <a:pt x="429158" y="33864"/>
                  </a:lnTo>
                  <a:lnTo>
                    <a:pt x="486542" y="33728"/>
                  </a:lnTo>
                  <a:lnTo>
                    <a:pt x="547528" y="33149"/>
                  </a:lnTo>
                  <a:lnTo>
                    <a:pt x="612568" y="32037"/>
                  </a:lnTo>
                  <a:lnTo>
                    <a:pt x="750859" y="28722"/>
                  </a:lnTo>
                  <a:lnTo>
                    <a:pt x="813691" y="28037"/>
                  </a:lnTo>
                  <a:lnTo>
                    <a:pt x="871372" y="28072"/>
                  </a:lnTo>
                  <a:lnTo>
                    <a:pt x="924660" y="28657"/>
                  </a:lnTo>
                  <a:lnTo>
                    <a:pt x="974313" y="29619"/>
                  </a:lnTo>
                  <a:lnTo>
                    <a:pt x="1109052" y="33053"/>
                  </a:lnTo>
                  <a:lnTo>
                    <a:pt x="1151752" y="33808"/>
                  </a:lnTo>
                  <a:lnTo>
                    <a:pt x="1194611" y="34081"/>
                  </a:lnTo>
                  <a:lnTo>
                    <a:pt x="1238386" y="33702"/>
                  </a:lnTo>
                  <a:lnTo>
                    <a:pt x="1283837" y="32499"/>
                  </a:lnTo>
                  <a:lnTo>
                    <a:pt x="1386092" y="27577"/>
                  </a:lnTo>
                  <a:lnTo>
                    <a:pt x="1433891" y="25827"/>
                  </a:lnTo>
                  <a:lnTo>
                    <a:pt x="1477030" y="24906"/>
                  </a:lnTo>
                  <a:lnTo>
                    <a:pt x="1517422" y="24673"/>
                  </a:lnTo>
                  <a:lnTo>
                    <a:pt x="1556977" y="24983"/>
                  </a:lnTo>
                  <a:lnTo>
                    <a:pt x="1745064" y="28820"/>
                  </a:lnTo>
                  <a:lnTo>
                    <a:pt x="1809111" y="29715"/>
                  </a:lnTo>
                  <a:lnTo>
                    <a:pt x="1883791" y="30299"/>
                  </a:lnTo>
                  <a:lnTo>
                    <a:pt x="1946653" y="30200"/>
                  </a:lnTo>
                  <a:lnTo>
                    <a:pt x="2008365" y="29419"/>
                  </a:lnTo>
                  <a:lnTo>
                    <a:pt x="2068759" y="28132"/>
                  </a:lnTo>
                  <a:lnTo>
                    <a:pt x="2127670" y="26511"/>
                  </a:lnTo>
                  <a:lnTo>
                    <a:pt x="2293826" y="21393"/>
                  </a:lnTo>
                  <a:lnTo>
                    <a:pt x="2345130" y="20182"/>
                  </a:lnTo>
                  <a:lnTo>
                    <a:pt x="2394115" y="19509"/>
                  </a:lnTo>
                  <a:lnTo>
                    <a:pt x="2440615" y="19547"/>
                  </a:lnTo>
                  <a:lnTo>
                    <a:pt x="2484462" y="20471"/>
                  </a:lnTo>
                  <a:lnTo>
                    <a:pt x="2525490" y="22455"/>
                  </a:lnTo>
                  <a:lnTo>
                    <a:pt x="2563531" y="25673"/>
                  </a:lnTo>
                  <a:lnTo>
                    <a:pt x="2598420" y="30299"/>
                  </a:lnTo>
                  <a:lnTo>
                    <a:pt x="2637678" y="35217"/>
                  </a:lnTo>
                  <a:lnTo>
                    <a:pt x="2683041" y="38509"/>
                  </a:lnTo>
                  <a:lnTo>
                    <a:pt x="2733329" y="40397"/>
                  </a:lnTo>
                  <a:lnTo>
                    <a:pt x="2787366" y="41100"/>
                  </a:lnTo>
                  <a:lnTo>
                    <a:pt x="2843974" y="40836"/>
                  </a:lnTo>
                  <a:lnTo>
                    <a:pt x="2901974" y="39826"/>
                  </a:lnTo>
                  <a:lnTo>
                    <a:pt x="2960188" y="38289"/>
                  </a:lnTo>
                  <a:lnTo>
                    <a:pt x="3171637" y="31264"/>
                  </a:lnTo>
                  <a:lnTo>
                    <a:pt x="3213257" y="30387"/>
                  </a:lnTo>
                  <a:lnTo>
                    <a:pt x="3248025" y="30299"/>
                  </a:lnTo>
                  <a:lnTo>
                    <a:pt x="3248405" y="21155"/>
                  </a:lnTo>
                  <a:lnTo>
                    <a:pt x="3247771" y="15948"/>
                  </a:lnTo>
                  <a:lnTo>
                    <a:pt x="3248025" y="11249"/>
                  </a:lnTo>
                  <a:lnTo>
                    <a:pt x="3194449" y="16484"/>
                  </a:lnTo>
                  <a:lnTo>
                    <a:pt x="3139700" y="19729"/>
                  </a:lnTo>
                  <a:lnTo>
                    <a:pt x="3084174" y="21271"/>
                  </a:lnTo>
                  <a:lnTo>
                    <a:pt x="3028265" y="21397"/>
                  </a:lnTo>
                  <a:lnTo>
                    <a:pt x="2972369" y="20393"/>
                  </a:lnTo>
                  <a:lnTo>
                    <a:pt x="2916880" y="18546"/>
                  </a:lnTo>
                  <a:lnTo>
                    <a:pt x="2862193" y="16142"/>
                  </a:lnTo>
                  <a:lnTo>
                    <a:pt x="2706901" y="8455"/>
                  </a:lnTo>
                  <a:lnTo>
                    <a:pt x="2659376" y="6689"/>
                  </a:lnTo>
                  <a:lnTo>
                    <a:pt x="2614630" y="5799"/>
                  </a:lnTo>
                  <a:lnTo>
                    <a:pt x="2573057" y="6072"/>
                  </a:lnTo>
                  <a:lnTo>
                    <a:pt x="2535052" y="7793"/>
                  </a:lnTo>
                  <a:lnTo>
                    <a:pt x="2458042" y="15697"/>
                  </a:lnTo>
                  <a:lnTo>
                    <a:pt x="2409773" y="18217"/>
                  </a:lnTo>
                  <a:lnTo>
                    <a:pt x="2357332" y="19143"/>
                  </a:lnTo>
                  <a:lnTo>
                    <a:pt x="2301846" y="18813"/>
                  </a:lnTo>
                  <a:lnTo>
                    <a:pt x="2244445" y="17562"/>
                  </a:lnTo>
                  <a:lnTo>
                    <a:pt x="2186257" y="15726"/>
                  </a:lnTo>
                  <a:lnTo>
                    <a:pt x="2072033" y="11644"/>
                  </a:lnTo>
                  <a:lnTo>
                    <a:pt x="2018254" y="10070"/>
                  </a:lnTo>
                  <a:lnTo>
                    <a:pt x="1968201" y="9256"/>
                  </a:lnTo>
                  <a:lnTo>
                    <a:pt x="1923004" y="9537"/>
                  </a:lnTo>
                  <a:lnTo>
                    <a:pt x="1883791" y="11249"/>
                  </a:lnTo>
                  <a:lnTo>
                    <a:pt x="1850698" y="13415"/>
                  </a:lnTo>
                  <a:lnTo>
                    <a:pt x="1813107" y="15515"/>
                  </a:lnTo>
                  <a:lnTo>
                    <a:pt x="1771452" y="17481"/>
                  </a:lnTo>
                  <a:lnTo>
                    <a:pt x="1726167" y="19247"/>
                  </a:lnTo>
                  <a:lnTo>
                    <a:pt x="1677686" y="20746"/>
                  </a:lnTo>
                  <a:lnTo>
                    <a:pt x="1626446" y="21913"/>
                  </a:lnTo>
                  <a:lnTo>
                    <a:pt x="1572879" y="22679"/>
                  </a:lnTo>
                  <a:lnTo>
                    <a:pt x="1517420" y="22979"/>
                  </a:lnTo>
                  <a:lnTo>
                    <a:pt x="1460505" y="22746"/>
                  </a:lnTo>
                  <a:lnTo>
                    <a:pt x="1402568" y="21913"/>
                  </a:lnTo>
                  <a:lnTo>
                    <a:pt x="1344043" y="20413"/>
                  </a:lnTo>
                  <a:lnTo>
                    <a:pt x="1285365" y="18180"/>
                  </a:lnTo>
                  <a:lnTo>
                    <a:pt x="1226969" y="15148"/>
                  </a:lnTo>
                  <a:lnTo>
                    <a:pt x="1102028" y="6469"/>
                  </a:lnTo>
                  <a:lnTo>
                    <a:pt x="1044406" y="3108"/>
                  </a:lnTo>
                  <a:lnTo>
                    <a:pt x="994347" y="1013"/>
                  </a:lnTo>
                  <a:lnTo>
                    <a:pt x="949776" y="28"/>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17" name="Google Shape;617;p53"/>
            <p:cNvSpPr/>
            <p:nvPr/>
          </p:nvSpPr>
          <p:spPr>
            <a:xfrm>
              <a:off x="647496" y="2555462"/>
              <a:ext cx="3248660" cy="48895"/>
            </a:xfrm>
            <a:custGeom>
              <a:rect b="b" l="l" r="r" t="t"/>
              <a:pathLst>
                <a:path extrusionOk="0" h="48894" w="3248660">
                  <a:moveTo>
                    <a:pt x="203" y="16287"/>
                  </a:moveTo>
                  <a:lnTo>
                    <a:pt x="59712" y="11068"/>
                  </a:lnTo>
                  <a:lnTo>
                    <a:pt x="118295" y="6886"/>
                  </a:lnTo>
                  <a:lnTo>
                    <a:pt x="175789" y="3714"/>
                  </a:lnTo>
                  <a:lnTo>
                    <a:pt x="232030" y="1527"/>
                  </a:lnTo>
                  <a:lnTo>
                    <a:pt x="286856" y="298"/>
                  </a:lnTo>
                  <a:lnTo>
                    <a:pt x="340104" y="0"/>
                  </a:lnTo>
                  <a:lnTo>
                    <a:pt x="391610" y="606"/>
                  </a:lnTo>
                  <a:lnTo>
                    <a:pt x="441213" y="2091"/>
                  </a:lnTo>
                  <a:lnTo>
                    <a:pt x="488748" y="4429"/>
                  </a:lnTo>
                  <a:lnTo>
                    <a:pt x="534053" y="7591"/>
                  </a:lnTo>
                  <a:lnTo>
                    <a:pt x="576965" y="11553"/>
                  </a:lnTo>
                  <a:lnTo>
                    <a:pt x="617321" y="16287"/>
                  </a:lnTo>
                  <a:lnTo>
                    <a:pt x="654127" y="20343"/>
                  </a:lnTo>
                  <a:lnTo>
                    <a:pt x="692612" y="23174"/>
                  </a:lnTo>
                  <a:lnTo>
                    <a:pt x="732916" y="24929"/>
                  </a:lnTo>
                  <a:lnTo>
                    <a:pt x="775179" y="25758"/>
                  </a:lnTo>
                  <a:lnTo>
                    <a:pt x="819543" y="25811"/>
                  </a:lnTo>
                  <a:lnTo>
                    <a:pt x="866147" y="25239"/>
                  </a:lnTo>
                  <a:lnTo>
                    <a:pt x="915132" y="24190"/>
                  </a:lnTo>
                  <a:lnTo>
                    <a:pt x="966638" y="22815"/>
                  </a:lnTo>
                  <a:lnTo>
                    <a:pt x="1020806" y="21263"/>
                  </a:lnTo>
                  <a:lnTo>
                    <a:pt x="1077775" y="19685"/>
                  </a:lnTo>
                  <a:lnTo>
                    <a:pt x="1137688" y="18229"/>
                  </a:lnTo>
                  <a:lnTo>
                    <a:pt x="1200682" y="17047"/>
                  </a:lnTo>
                  <a:lnTo>
                    <a:pt x="1266901" y="16287"/>
                  </a:lnTo>
                  <a:lnTo>
                    <a:pt x="1332636" y="16044"/>
                  </a:lnTo>
                  <a:lnTo>
                    <a:pt x="1394409" y="16238"/>
                  </a:lnTo>
                  <a:lnTo>
                    <a:pt x="1452696" y="16761"/>
                  </a:lnTo>
                  <a:lnTo>
                    <a:pt x="1507975" y="17505"/>
                  </a:lnTo>
                  <a:lnTo>
                    <a:pt x="1560725" y="18361"/>
                  </a:lnTo>
                  <a:lnTo>
                    <a:pt x="1611424" y="19223"/>
                  </a:lnTo>
                  <a:lnTo>
                    <a:pt x="1660549" y="19980"/>
                  </a:lnTo>
                  <a:lnTo>
                    <a:pt x="1708578" y="20526"/>
                  </a:lnTo>
                  <a:lnTo>
                    <a:pt x="1755990" y="20751"/>
                  </a:lnTo>
                  <a:lnTo>
                    <a:pt x="1803262" y="20548"/>
                  </a:lnTo>
                  <a:lnTo>
                    <a:pt x="1850871" y="19809"/>
                  </a:lnTo>
                  <a:lnTo>
                    <a:pt x="1899298" y="18424"/>
                  </a:lnTo>
                  <a:lnTo>
                    <a:pt x="1949018" y="16287"/>
                  </a:lnTo>
                  <a:lnTo>
                    <a:pt x="2000571" y="14354"/>
                  </a:lnTo>
                  <a:lnTo>
                    <a:pt x="2053886" y="13514"/>
                  </a:lnTo>
                  <a:lnTo>
                    <a:pt x="2108524" y="13556"/>
                  </a:lnTo>
                  <a:lnTo>
                    <a:pt x="2164046" y="14271"/>
                  </a:lnTo>
                  <a:lnTo>
                    <a:pt x="2220014" y="15448"/>
                  </a:lnTo>
                  <a:lnTo>
                    <a:pt x="2275987" y="16877"/>
                  </a:lnTo>
                  <a:lnTo>
                    <a:pt x="2331529" y="18348"/>
                  </a:lnTo>
                  <a:lnTo>
                    <a:pt x="2386200" y="19652"/>
                  </a:lnTo>
                  <a:lnTo>
                    <a:pt x="2439561" y="20576"/>
                  </a:lnTo>
                  <a:lnTo>
                    <a:pt x="2491174" y="20912"/>
                  </a:lnTo>
                  <a:lnTo>
                    <a:pt x="2540600" y="20450"/>
                  </a:lnTo>
                  <a:lnTo>
                    <a:pt x="2587400" y="18978"/>
                  </a:lnTo>
                  <a:lnTo>
                    <a:pt x="2631135" y="16287"/>
                  </a:lnTo>
                  <a:lnTo>
                    <a:pt x="2679012" y="13326"/>
                  </a:lnTo>
                  <a:lnTo>
                    <a:pt x="2730856" y="11604"/>
                  </a:lnTo>
                  <a:lnTo>
                    <a:pt x="2785670" y="10912"/>
                  </a:lnTo>
                  <a:lnTo>
                    <a:pt x="2842458" y="11038"/>
                  </a:lnTo>
                  <a:lnTo>
                    <a:pt x="2900223" y="11773"/>
                  </a:lnTo>
                  <a:lnTo>
                    <a:pt x="2957969" y="12906"/>
                  </a:lnTo>
                  <a:lnTo>
                    <a:pt x="3014699" y="14227"/>
                  </a:lnTo>
                  <a:lnTo>
                    <a:pt x="3069416" y="15525"/>
                  </a:lnTo>
                  <a:lnTo>
                    <a:pt x="3121125" y="16591"/>
                  </a:lnTo>
                  <a:lnTo>
                    <a:pt x="3168827" y="17213"/>
                  </a:lnTo>
                  <a:lnTo>
                    <a:pt x="3211527" y="17182"/>
                  </a:lnTo>
                  <a:lnTo>
                    <a:pt x="3248228" y="16287"/>
                  </a:lnTo>
                  <a:lnTo>
                    <a:pt x="3247466" y="24796"/>
                  </a:lnTo>
                  <a:lnTo>
                    <a:pt x="3247847" y="28860"/>
                  </a:lnTo>
                  <a:lnTo>
                    <a:pt x="3248228" y="35337"/>
                  </a:lnTo>
                  <a:lnTo>
                    <a:pt x="3209201" y="36115"/>
                  </a:lnTo>
                  <a:lnTo>
                    <a:pt x="3164075" y="36344"/>
                  </a:lnTo>
                  <a:lnTo>
                    <a:pt x="3113913" y="36130"/>
                  </a:lnTo>
                  <a:lnTo>
                    <a:pt x="3059777" y="35582"/>
                  </a:lnTo>
                  <a:lnTo>
                    <a:pt x="3002729" y="34806"/>
                  </a:lnTo>
                  <a:lnTo>
                    <a:pt x="2943833" y="33911"/>
                  </a:lnTo>
                  <a:lnTo>
                    <a:pt x="2884150" y="33004"/>
                  </a:lnTo>
                  <a:lnTo>
                    <a:pt x="2824744" y="32192"/>
                  </a:lnTo>
                  <a:lnTo>
                    <a:pt x="2766676" y="31582"/>
                  </a:lnTo>
                  <a:lnTo>
                    <a:pt x="2711008" y="31283"/>
                  </a:lnTo>
                  <a:lnTo>
                    <a:pt x="2658805" y="31401"/>
                  </a:lnTo>
                  <a:lnTo>
                    <a:pt x="2611127" y="32045"/>
                  </a:lnTo>
                  <a:lnTo>
                    <a:pt x="2569037" y="33321"/>
                  </a:lnTo>
                  <a:lnTo>
                    <a:pt x="2533599" y="35337"/>
                  </a:lnTo>
                  <a:lnTo>
                    <a:pt x="2500283" y="37023"/>
                  </a:lnTo>
                  <a:lnTo>
                    <a:pt x="2424431" y="36758"/>
                  </a:lnTo>
                  <a:lnTo>
                    <a:pt x="2382084" y="35326"/>
                  </a:lnTo>
                  <a:lnTo>
                    <a:pt x="2336917" y="33375"/>
                  </a:lnTo>
                  <a:lnTo>
                    <a:pt x="2289023" y="31165"/>
                  </a:lnTo>
                  <a:lnTo>
                    <a:pt x="2238498" y="28955"/>
                  </a:lnTo>
                  <a:lnTo>
                    <a:pt x="2185437" y="27006"/>
                  </a:lnTo>
                  <a:lnTo>
                    <a:pt x="2129933" y="25578"/>
                  </a:lnTo>
                  <a:lnTo>
                    <a:pt x="2072081" y="24929"/>
                  </a:lnTo>
                  <a:lnTo>
                    <a:pt x="2011978" y="25321"/>
                  </a:lnTo>
                  <a:lnTo>
                    <a:pt x="1949716" y="27013"/>
                  </a:lnTo>
                  <a:lnTo>
                    <a:pt x="1885390" y="30265"/>
                  </a:lnTo>
                  <a:lnTo>
                    <a:pt x="1819097" y="35337"/>
                  </a:lnTo>
                  <a:lnTo>
                    <a:pt x="1751268" y="40941"/>
                  </a:lnTo>
                  <a:lnTo>
                    <a:pt x="1691665" y="44826"/>
                  </a:lnTo>
                  <a:lnTo>
                    <a:pt x="1638857" y="47204"/>
                  </a:lnTo>
                  <a:lnTo>
                    <a:pt x="1591412" y="48292"/>
                  </a:lnTo>
                  <a:lnTo>
                    <a:pt x="1547897" y="48302"/>
                  </a:lnTo>
                  <a:lnTo>
                    <a:pt x="1506882" y="47450"/>
                  </a:lnTo>
                  <a:lnTo>
                    <a:pt x="1466935" y="45949"/>
                  </a:lnTo>
                  <a:lnTo>
                    <a:pt x="1426623" y="44015"/>
                  </a:lnTo>
                  <a:lnTo>
                    <a:pt x="1384516" y="41861"/>
                  </a:lnTo>
                  <a:lnTo>
                    <a:pt x="1339181" y="39702"/>
                  </a:lnTo>
                  <a:lnTo>
                    <a:pt x="1289186" y="37752"/>
                  </a:lnTo>
                  <a:lnTo>
                    <a:pt x="1233100" y="36226"/>
                  </a:lnTo>
                  <a:lnTo>
                    <a:pt x="1169492" y="35337"/>
                  </a:lnTo>
                  <a:lnTo>
                    <a:pt x="1131004" y="35189"/>
                  </a:lnTo>
                  <a:lnTo>
                    <a:pt x="1092163" y="35286"/>
                  </a:lnTo>
                  <a:lnTo>
                    <a:pt x="1052859" y="35595"/>
                  </a:lnTo>
                  <a:lnTo>
                    <a:pt x="1012983" y="36082"/>
                  </a:lnTo>
                  <a:lnTo>
                    <a:pt x="972424" y="36715"/>
                  </a:lnTo>
                  <a:lnTo>
                    <a:pt x="931072" y="37461"/>
                  </a:lnTo>
                  <a:lnTo>
                    <a:pt x="888817" y="38287"/>
                  </a:lnTo>
                  <a:lnTo>
                    <a:pt x="845550" y="39159"/>
                  </a:lnTo>
                  <a:lnTo>
                    <a:pt x="801160" y="40044"/>
                  </a:lnTo>
                  <a:lnTo>
                    <a:pt x="755537" y="40910"/>
                  </a:lnTo>
                  <a:lnTo>
                    <a:pt x="708571" y="41723"/>
                  </a:lnTo>
                  <a:lnTo>
                    <a:pt x="660152" y="42451"/>
                  </a:lnTo>
                  <a:lnTo>
                    <a:pt x="610171" y="43060"/>
                  </a:lnTo>
                  <a:lnTo>
                    <a:pt x="558517" y="43516"/>
                  </a:lnTo>
                  <a:lnTo>
                    <a:pt x="505080" y="43788"/>
                  </a:lnTo>
                  <a:lnTo>
                    <a:pt x="449750" y="43842"/>
                  </a:lnTo>
                  <a:lnTo>
                    <a:pt x="392418" y="43645"/>
                  </a:lnTo>
                  <a:lnTo>
                    <a:pt x="332972" y="43164"/>
                  </a:lnTo>
                  <a:lnTo>
                    <a:pt x="271304" y="42365"/>
                  </a:lnTo>
                  <a:lnTo>
                    <a:pt x="207303" y="41216"/>
                  </a:lnTo>
                  <a:lnTo>
                    <a:pt x="140859" y="39684"/>
                  </a:lnTo>
                  <a:lnTo>
                    <a:pt x="71862" y="37735"/>
                  </a:lnTo>
                  <a:lnTo>
                    <a:pt x="203" y="35337"/>
                  </a:lnTo>
                  <a:lnTo>
                    <a:pt x="152" y="29241"/>
                  </a:lnTo>
                  <a:lnTo>
                    <a:pt x="0" y="23018"/>
                  </a:lnTo>
                  <a:lnTo>
                    <a:pt x="203" y="16287"/>
                  </a:lnTo>
                  <a:close/>
                </a:path>
              </a:pathLst>
            </a:custGeom>
            <a:noFill/>
            <a:ln cap="flat" cmpd="sng" w="38100">
              <a:solidFill>
                <a:srgbClr val="EC7C3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618" name="Google Shape;618;p53"/>
          <p:cNvSpPr txBox="1"/>
          <p:nvPr/>
        </p:nvSpPr>
        <p:spPr>
          <a:xfrm>
            <a:off x="720407" y="2569019"/>
            <a:ext cx="3255010" cy="2219325"/>
          </a:xfrm>
          <a:prstGeom prst="rect">
            <a:avLst/>
          </a:prstGeom>
          <a:noFill/>
          <a:ln>
            <a:noFill/>
          </a:ln>
        </p:spPr>
        <p:txBody>
          <a:bodyPr anchorCtr="0" anchor="t" bIns="0" lIns="0" spcFirstLastPara="1" rIns="0" wrap="square" tIns="58400">
            <a:spAutoFit/>
          </a:bodyPr>
          <a:lstStyle/>
          <a:p>
            <a:pPr indent="0" lvl="0" marL="12700" rtl="0" algn="l">
              <a:lnSpc>
                <a:spcPct val="100000"/>
              </a:lnSpc>
              <a:spcBef>
                <a:spcPts val="0"/>
              </a:spcBef>
              <a:spcAft>
                <a:spcPts val="0"/>
              </a:spcAft>
              <a:buNone/>
            </a:pPr>
            <a:r>
              <a:rPr b="1" lang="en-US" sz="1200">
                <a:latin typeface="Calibri"/>
                <a:ea typeface="Calibri"/>
                <a:cs typeface="Calibri"/>
                <a:sym typeface="Calibri"/>
              </a:rPr>
              <a:t>Launch Site Success Rates:</a:t>
            </a:r>
            <a:endParaRPr sz="1200">
              <a:latin typeface="Calibri"/>
              <a:ea typeface="Calibri"/>
              <a:cs typeface="Calibri"/>
              <a:sym typeface="Calibri"/>
            </a:endParaRPr>
          </a:p>
          <a:p>
            <a:pPr indent="-228600" lvl="0" marL="698500" marR="16510" rtl="0" algn="l">
              <a:lnSpc>
                <a:spcPct val="106666"/>
              </a:lnSpc>
              <a:spcBef>
                <a:spcPts val="540"/>
              </a:spcBef>
              <a:spcAft>
                <a:spcPts val="0"/>
              </a:spcAft>
              <a:buSzPts val="1200"/>
              <a:buFont typeface="Courier New"/>
              <a:buChar char="o"/>
            </a:pPr>
            <a:r>
              <a:rPr b="1" lang="en-US" sz="1200">
                <a:latin typeface="Calibri"/>
                <a:ea typeface="Calibri"/>
                <a:cs typeface="Calibri"/>
                <a:sym typeface="Calibri"/>
              </a:rPr>
              <a:t>CCAFS LC-40 </a:t>
            </a:r>
            <a:r>
              <a:rPr lang="en-US" sz="1200">
                <a:latin typeface="Calibri"/>
                <a:ea typeface="Calibri"/>
                <a:cs typeface="Calibri"/>
                <a:sym typeface="Calibri"/>
              </a:rPr>
              <a:t>has the highest success rate with 43.7% of successful launches.</a:t>
            </a:r>
            <a:endParaRPr sz="1200">
              <a:latin typeface="Calibri"/>
              <a:ea typeface="Calibri"/>
              <a:cs typeface="Calibri"/>
              <a:sym typeface="Calibri"/>
            </a:endParaRPr>
          </a:p>
          <a:p>
            <a:pPr indent="-228600" lvl="0" marL="698500" marR="5080" rtl="0" algn="l">
              <a:lnSpc>
                <a:spcPct val="91200"/>
              </a:lnSpc>
              <a:spcBef>
                <a:spcPts val="470"/>
              </a:spcBef>
              <a:spcAft>
                <a:spcPts val="0"/>
              </a:spcAft>
              <a:buSzPts val="1200"/>
              <a:buFont typeface="Courier New"/>
              <a:buChar char="o"/>
            </a:pPr>
            <a:r>
              <a:rPr lang="en-US" sz="1200">
                <a:latin typeface="Calibri"/>
                <a:ea typeface="Calibri"/>
                <a:cs typeface="Calibri"/>
                <a:sym typeface="Calibri"/>
              </a:rPr>
              <a:t>This suggests that </a:t>
            </a:r>
            <a:r>
              <a:rPr b="1" lang="en-US" sz="1200">
                <a:latin typeface="Calibri"/>
                <a:ea typeface="Calibri"/>
                <a:cs typeface="Calibri"/>
                <a:sym typeface="Calibri"/>
              </a:rPr>
              <a:t>CCAFS LC-40 </a:t>
            </a:r>
            <a:r>
              <a:rPr lang="en-US" sz="1200">
                <a:latin typeface="Calibri"/>
                <a:ea typeface="Calibri"/>
                <a:cs typeface="Calibri"/>
                <a:sym typeface="Calibri"/>
              </a:rPr>
              <a:t>is the most reliable launch site among the ones analyzed.</a:t>
            </a:r>
            <a:endParaRPr sz="1200">
              <a:latin typeface="Calibri"/>
              <a:ea typeface="Calibri"/>
              <a:cs typeface="Calibri"/>
              <a:sym typeface="Calibri"/>
            </a:endParaRPr>
          </a:p>
          <a:p>
            <a:pPr indent="-228600" lvl="0" marL="698500" marR="177165" rtl="0" algn="l">
              <a:lnSpc>
                <a:spcPct val="90400"/>
              </a:lnSpc>
              <a:spcBef>
                <a:spcPts val="500"/>
              </a:spcBef>
              <a:spcAft>
                <a:spcPts val="0"/>
              </a:spcAft>
              <a:buSzPts val="1200"/>
              <a:buFont typeface="Courier New"/>
              <a:buChar char="o"/>
            </a:pPr>
            <a:r>
              <a:rPr lang="en-US" sz="1200">
                <a:latin typeface="Calibri"/>
                <a:ea typeface="Calibri"/>
                <a:cs typeface="Calibri"/>
                <a:sym typeface="Calibri"/>
              </a:rPr>
              <a:t>Other sites like </a:t>
            </a:r>
            <a:r>
              <a:rPr b="1" lang="en-US" sz="1200">
                <a:latin typeface="Calibri"/>
                <a:ea typeface="Calibri"/>
                <a:cs typeface="Calibri"/>
                <a:sym typeface="Calibri"/>
              </a:rPr>
              <a:t>KSC LC-39A, VAFB SLC- 4E, </a:t>
            </a:r>
            <a:r>
              <a:rPr lang="en-US" sz="1200">
                <a:latin typeface="Calibri"/>
                <a:ea typeface="Calibri"/>
                <a:cs typeface="Calibri"/>
                <a:sym typeface="Calibri"/>
              </a:rPr>
              <a:t>and </a:t>
            </a:r>
            <a:r>
              <a:rPr b="1" lang="en-US" sz="1200">
                <a:latin typeface="Calibri"/>
                <a:ea typeface="Calibri"/>
                <a:cs typeface="Calibri"/>
                <a:sym typeface="Calibri"/>
              </a:rPr>
              <a:t>CCAFS SLC-40 </a:t>
            </a:r>
            <a:r>
              <a:rPr lang="en-US" sz="1200">
                <a:latin typeface="Calibri"/>
                <a:ea typeface="Calibri"/>
                <a:cs typeface="Calibri"/>
                <a:sym typeface="Calibri"/>
              </a:rPr>
              <a:t>have lower success rates, indicating variability in launch success across different sites.</a:t>
            </a:r>
            <a:endParaRPr sz="1200">
              <a:latin typeface="Calibri"/>
              <a:ea typeface="Calibri"/>
              <a:cs typeface="Calibri"/>
              <a:sym typeface="Calibri"/>
            </a:endParaRPr>
          </a:p>
          <a:p>
            <a:pPr indent="0" lvl="0" marL="12700" rtl="0" algn="l">
              <a:lnSpc>
                <a:spcPct val="100000"/>
              </a:lnSpc>
              <a:spcBef>
                <a:spcPts val="815"/>
              </a:spcBef>
              <a:spcAft>
                <a:spcPts val="0"/>
              </a:spcAft>
              <a:buNone/>
            </a:pPr>
            <a:r>
              <a:rPr b="1" lang="en-US" sz="1200">
                <a:latin typeface="Calibri"/>
                <a:ea typeface="Calibri"/>
                <a:cs typeface="Calibri"/>
                <a:sym typeface="Calibri"/>
              </a:rPr>
              <a:t>Booster Version Performance:</a:t>
            </a:r>
            <a:endParaRPr sz="1200">
              <a:latin typeface="Calibri"/>
              <a:ea typeface="Calibri"/>
              <a:cs typeface="Calibri"/>
              <a:sym typeface="Calibri"/>
            </a:endParaRPr>
          </a:p>
        </p:txBody>
      </p:sp>
      <p:sp>
        <p:nvSpPr>
          <p:cNvPr id="619" name="Google Shape;619;p53"/>
          <p:cNvSpPr txBox="1"/>
          <p:nvPr/>
        </p:nvSpPr>
        <p:spPr>
          <a:xfrm>
            <a:off x="1177925" y="4808854"/>
            <a:ext cx="2696210" cy="1820545"/>
          </a:xfrm>
          <a:prstGeom prst="rect">
            <a:avLst/>
          </a:prstGeom>
          <a:noFill/>
          <a:ln>
            <a:noFill/>
          </a:ln>
        </p:spPr>
        <p:txBody>
          <a:bodyPr anchorCtr="0" anchor="t" bIns="0" lIns="0" spcFirstLastPara="1" rIns="0" wrap="square" tIns="29825">
            <a:spAutoFit/>
          </a:bodyPr>
          <a:lstStyle/>
          <a:p>
            <a:pPr indent="-228600" lvl="0" marL="241300" marR="23495" rtl="0" algn="l">
              <a:lnSpc>
                <a:spcPct val="90400"/>
              </a:lnSpc>
              <a:spcBef>
                <a:spcPts val="0"/>
              </a:spcBef>
              <a:spcAft>
                <a:spcPts val="0"/>
              </a:spcAft>
              <a:buSzPts val="1200"/>
              <a:buFont typeface="Courier New"/>
              <a:buChar char="o"/>
            </a:pPr>
            <a:r>
              <a:rPr b="1" lang="en-US" sz="1200">
                <a:latin typeface="Calibri"/>
                <a:ea typeface="Calibri"/>
                <a:cs typeface="Calibri"/>
                <a:sym typeface="Calibri"/>
              </a:rPr>
              <a:t>Booster version “FT” </a:t>
            </a:r>
            <a:r>
              <a:rPr lang="en-US" sz="1200">
                <a:latin typeface="Calibri"/>
                <a:ea typeface="Calibri"/>
                <a:cs typeface="Calibri"/>
                <a:sym typeface="Calibri"/>
              </a:rPr>
              <a:t>appears to be the most frequently used and has a high success rate across various payload masses.</a:t>
            </a:r>
            <a:endParaRPr sz="1200">
              <a:latin typeface="Calibri"/>
              <a:ea typeface="Calibri"/>
              <a:cs typeface="Calibri"/>
              <a:sym typeface="Calibri"/>
            </a:endParaRPr>
          </a:p>
          <a:p>
            <a:pPr indent="-228600" lvl="0" marL="241300" marR="10795" rtl="0" algn="l">
              <a:lnSpc>
                <a:spcPct val="88600"/>
              </a:lnSpc>
              <a:spcBef>
                <a:spcPts val="530"/>
              </a:spcBef>
              <a:spcAft>
                <a:spcPts val="0"/>
              </a:spcAft>
              <a:buSzPts val="1200"/>
              <a:buFont typeface="Courier New"/>
              <a:buChar char="o"/>
            </a:pPr>
            <a:r>
              <a:rPr b="1" lang="en-US" sz="1200">
                <a:latin typeface="Calibri"/>
                <a:ea typeface="Calibri"/>
                <a:cs typeface="Calibri"/>
                <a:sym typeface="Calibri"/>
              </a:rPr>
              <a:t>Booster version “v1.0” </a:t>
            </a:r>
            <a:r>
              <a:rPr lang="en-US" sz="1200">
                <a:latin typeface="Calibri"/>
                <a:ea typeface="Calibri"/>
                <a:cs typeface="Calibri"/>
                <a:sym typeface="Calibri"/>
              </a:rPr>
              <a:t>has fewer launches and may require further analysis to understand its performance.</a:t>
            </a:r>
            <a:endParaRPr sz="1200">
              <a:latin typeface="Calibri"/>
              <a:ea typeface="Calibri"/>
              <a:cs typeface="Calibri"/>
              <a:sym typeface="Calibri"/>
            </a:endParaRPr>
          </a:p>
          <a:p>
            <a:pPr indent="-228600" lvl="0" marL="241300" marR="5080" rtl="0" algn="l">
              <a:lnSpc>
                <a:spcPct val="91300"/>
              </a:lnSpc>
              <a:spcBef>
                <a:spcPts val="484"/>
              </a:spcBef>
              <a:spcAft>
                <a:spcPts val="0"/>
              </a:spcAft>
              <a:buSzPts val="1200"/>
              <a:buFont typeface="Courier New"/>
              <a:buChar char="o"/>
            </a:pPr>
            <a:r>
              <a:rPr lang="en-US" sz="1200">
                <a:latin typeface="Calibri"/>
                <a:ea typeface="Calibri"/>
                <a:cs typeface="Calibri"/>
                <a:sym typeface="Calibri"/>
              </a:rPr>
              <a:t>Overall, booster versions do not show a clear trend that higher payload masses correlate with lower success rates.</a:t>
            </a:r>
            <a:endParaRPr sz="1200">
              <a:latin typeface="Calibri"/>
              <a:ea typeface="Calibri"/>
              <a:cs typeface="Calibri"/>
              <a:sym typeface="Calibri"/>
            </a:endParaRPr>
          </a:p>
        </p:txBody>
      </p:sp>
      <p:pic>
        <p:nvPicPr>
          <p:cNvPr id="620" name="Google Shape;620;p53"/>
          <p:cNvPicPr preferRelativeResize="0"/>
          <p:nvPr/>
        </p:nvPicPr>
        <p:blipFill rotWithShape="1">
          <a:blip r:embed="rId3">
            <a:alphaModFix/>
          </a:blip>
          <a:srcRect b="0" l="0" r="0" t="0"/>
          <a:stretch/>
        </p:blipFill>
        <p:spPr>
          <a:xfrm>
            <a:off x="4324350" y="342900"/>
            <a:ext cx="7724775" cy="6362700"/>
          </a:xfrm>
          <a:prstGeom prst="rect">
            <a:avLst/>
          </a:prstGeom>
          <a:noFill/>
          <a:ln>
            <a:noFill/>
          </a:ln>
        </p:spPr>
      </p:pic>
      <p:sp>
        <p:nvSpPr>
          <p:cNvPr id="621" name="Google Shape;621;p53"/>
          <p:cNvSpPr txBox="1"/>
          <p:nvPr/>
        </p:nvSpPr>
        <p:spPr>
          <a:xfrm>
            <a:off x="11101451" y="6434454"/>
            <a:ext cx="177800" cy="20827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1200">
                <a:solidFill>
                  <a:srgbClr val="888888"/>
                </a:solidFill>
                <a:latin typeface="Calibri"/>
                <a:ea typeface="Calibri"/>
                <a:cs typeface="Calibri"/>
                <a:sym typeface="Calibri"/>
              </a:rPr>
              <a:t>47</a:t>
            </a:r>
            <a:endParaRPr sz="1200">
              <a:latin typeface="Calibri"/>
              <a:ea typeface="Calibri"/>
              <a:cs typeface="Calibri"/>
              <a:sym typeface="Calibri"/>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25" name="Shape 625"/>
        <p:cNvGrpSpPr/>
        <p:nvPr/>
      </p:nvGrpSpPr>
      <p:grpSpPr>
        <a:xfrm>
          <a:off x="0" y="0"/>
          <a:ext cx="0" cy="0"/>
          <a:chOff x="0" y="0"/>
          <a:chExt cx="0" cy="0"/>
        </a:xfrm>
      </p:grpSpPr>
      <p:grpSp>
        <p:nvGrpSpPr>
          <p:cNvPr id="626" name="Google Shape;626;p54"/>
          <p:cNvGrpSpPr/>
          <p:nvPr/>
        </p:nvGrpSpPr>
        <p:grpSpPr>
          <a:xfrm>
            <a:off x="0" y="0"/>
            <a:ext cx="12192000" cy="6858000"/>
            <a:chOff x="0" y="0"/>
            <a:chExt cx="12192000" cy="6858000"/>
          </a:xfrm>
        </p:grpSpPr>
        <p:pic>
          <p:nvPicPr>
            <p:cNvPr id="627" name="Google Shape;627;p5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628" name="Google Shape;628;p54"/>
            <p:cNvSpPr/>
            <p:nvPr/>
          </p:nvSpPr>
          <p:spPr>
            <a:xfrm>
              <a:off x="800100" y="2533650"/>
              <a:ext cx="1057275" cy="361950"/>
            </a:xfrm>
            <a:custGeom>
              <a:rect b="b" l="l" r="r" t="t"/>
              <a:pathLst>
                <a:path extrusionOk="0" h="361950" w="1057275">
                  <a:moveTo>
                    <a:pt x="1057275" y="0"/>
                  </a:moveTo>
                  <a:lnTo>
                    <a:pt x="0" y="0"/>
                  </a:lnTo>
                  <a:lnTo>
                    <a:pt x="0" y="361950"/>
                  </a:lnTo>
                  <a:lnTo>
                    <a:pt x="1057275" y="361950"/>
                  </a:lnTo>
                  <a:lnTo>
                    <a:pt x="1057275" y="0"/>
                  </a:lnTo>
                  <a:close/>
                </a:path>
              </a:pathLst>
            </a:custGeom>
            <a:solidFill>
              <a:srgbClr val="0947CA"/>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629" name="Google Shape;629;p54"/>
          <p:cNvSpPr txBox="1"/>
          <p:nvPr/>
        </p:nvSpPr>
        <p:spPr>
          <a:xfrm>
            <a:off x="877252" y="2547302"/>
            <a:ext cx="886460" cy="300355"/>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1800">
                <a:solidFill>
                  <a:srgbClr val="FFFFFF"/>
                </a:solidFill>
                <a:latin typeface="Calibri"/>
                <a:ea typeface="Calibri"/>
                <a:cs typeface="Calibri"/>
                <a:sym typeface="Calibri"/>
              </a:rPr>
              <a:t>Section 5</a:t>
            </a:r>
            <a:endParaRPr sz="1800">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33" name="Shape 633"/>
        <p:cNvGrpSpPr/>
        <p:nvPr/>
      </p:nvGrpSpPr>
      <p:grpSpPr>
        <a:xfrm>
          <a:off x="0" y="0"/>
          <a:ext cx="0" cy="0"/>
          <a:chOff x="0" y="0"/>
          <a:chExt cx="0" cy="0"/>
        </a:xfrm>
      </p:grpSpPr>
      <p:sp>
        <p:nvSpPr>
          <p:cNvPr id="634" name="Google Shape;634;p55"/>
          <p:cNvSpPr txBox="1"/>
          <p:nvPr>
            <p:ph type="title"/>
          </p:nvPr>
        </p:nvSpPr>
        <p:spPr>
          <a:xfrm>
            <a:off x="710250" y="568400"/>
            <a:ext cx="5188200" cy="1705500"/>
          </a:xfrm>
          <a:prstGeom prst="rect">
            <a:avLst/>
          </a:prstGeom>
          <a:noFill/>
          <a:ln>
            <a:noFill/>
          </a:ln>
        </p:spPr>
        <p:txBody>
          <a:bodyPr anchorCtr="0" anchor="t" bIns="0" lIns="0" spcFirstLastPara="1" rIns="0" wrap="square" tIns="102225">
            <a:spAutoFit/>
          </a:bodyPr>
          <a:lstStyle/>
          <a:p>
            <a:pPr indent="0" lvl="0" marL="12700" marR="5080" rtl="0" algn="l">
              <a:lnSpc>
                <a:spcPct val="108200"/>
              </a:lnSpc>
              <a:spcBef>
                <a:spcPts val="0"/>
              </a:spcBef>
              <a:spcAft>
                <a:spcPts val="0"/>
              </a:spcAft>
              <a:buNone/>
            </a:pPr>
            <a:r>
              <a:rPr lang="en-US" sz="5000">
                <a:solidFill>
                  <a:srgbClr val="000000"/>
                </a:solidFill>
                <a:latin typeface="Calibri"/>
                <a:ea typeface="Calibri"/>
                <a:cs typeface="Calibri"/>
                <a:sym typeface="Calibri"/>
              </a:rPr>
              <a:t>Classification Accuracy</a:t>
            </a:r>
            <a:endParaRPr sz="5000">
              <a:latin typeface="Calibri"/>
              <a:ea typeface="Calibri"/>
              <a:cs typeface="Calibri"/>
              <a:sym typeface="Calibri"/>
            </a:endParaRPr>
          </a:p>
        </p:txBody>
      </p:sp>
      <p:grpSp>
        <p:nvGrpSpPr>
          <p:cNvPr id="635" name="Google Shape;635;p55"/>
          <p:cNvGrpSpPr/>
          <p:nvPr/>
        </p:nvGrpSpPr>
        <p:grpSpPr>
          <a:xfrm>
            <a:off x="647496" y="2355437"/>
            <a:ext cx="3248864" cy="48895"/>
            <a:chOff x="647496" y="2355437"/>
            <a:chExt cx="3248864" cy="48895"/>
          </a:xfrm>
        </p:grpSpPr>
        <p:sp>
          <p:nvSpPr>
            <p:cNvPr id="636" name="Google Shape;636;p55"/>
            <p:cNvSpPr/>
            <p:nvPr/>
          </p:nvSpPr>
          <p:spPr>
            <a:xfrm>
              <a:off x="647700" y="2360475"/>
              <a:ext cx="3248660" cy="41275"/>
            </a:xfrm>
            <a:custGeom>
              <a:rect b="b" l="l" r="r" t="t"/>
              <a:pathLst>
                <a:path extrusionOk="0" h="41275" w="3248660">
                  <a:moveTo>
                    <a:pt x="949776" y="28"/>
                  </a:moveTo>
                  <a:lnTo>
                    <a:pt x="908617" y="0"/>
                  </a:lnTo>
                  <a:lnTo>
                    <a:pt x="868796" y="772"/>
                  </a:lnTo>
                  <a:lnTo>
                    <a:pt x="828237" y="2192"/>
                  </a:lnTo>
                  <a:lnTo>
                    <a:pt x="681380" y="8787"/>
                  </a:lnTo>
                  <a:lnTo>
                    <a:pt x="557024" y="13502"/>
                  </a:lnTo>
                  <a:lnTo>
                    <a:pt x="408641" y="19688"/>
                  </a:lnTo>
                  <a:lnTo>
                    <a:pt x="365138" y="21166"/>
                  </a:lnTo>
                  <a:lnTo>
                    <a:pt x="322275" y="22155"/>
                  </a:lnTo>
                  <a:lnTo>
                    <a:pt x="278650" y="22539"/>
                  </a:lnTo>
                  <a:lnTo>
                    <a:pt x="232860" y="22199"/>
                  </a:lnTo>
                  <a:lnTo>
                    <a:pt x="183503" y="21018"/>
                  </a:lnTo>
                  <a:lnTo>
                    <a:pt x="129176" y="18878"/>
                  </a:lnTo>
                  <a:lnTo>
                    <a:pt x="68475" y="15661"/>
                  </a:lnTo>
                  <a:lnTo>
                    <a:pt x="0" y="11249"/>
                  </a:lnTo>
                  <a:lnTo>
                    <a:pt x="368" y="18488"/>
                  </a:lnTo>
                  <a:lnTo>
                    <a:pt x="838" y="21282"/>
                  </a:lnTo>
                  <a:lnTo>
                    <a:pt x="0" y="30299"/>
                  </a:lnTo>
                  <a:lnTo>
                    <a:pt x="45362" y="30022"/>
                  </a:lnTo>
                  <a:lnTo>
                    <a:pt x="90248" y="30127"/>
                  </a:lnTo>
                  <a:lnTo>
                    <a:pt x="135110" y="30523"/>
                  </a:lnTo>
                  <a:lnTo>
                    <a:pt x="274084" y="32535"/>
                  </a:lnTo>
                  <a:lnTo>
                    <a:pt x="374923" y="33650"/>
                  </a:lnTo>
                  <a:lnTo>
                    <a:pt x="429158" y="33864"/>
                  </a:lnTo>
                  <a:lnTo>
                    <a:pt x="486542" y="33728"/>
                  </a:lnTo>
                  <a:lnTo>
                    <a:pt x="547528" y="33149"/>
                  </a:lnTo>
                  <a:lnTo>
                    <a:pt x="612568" y="32037"/>
                  </a:lnTo>
                  <a:lnTo>
                    <a:pt x="750859" y="28722"/>
                  </a:lnTo>
                  <a:lnTo>
                    <a:pt x="813691" y="28037"/>
                  </a:lnTo>
                  <a:lnTo>
                    <a:pt x="871372" y="28072"/>
                  </a:lnTo>
                  <a:lnTo>
                    <a:pt x="924660" y="28657"/>
                  </a:lnTo>
                  <a:lnTo>
                    <a:pt x="974313" y="29619"/>
                  </a:lnTo>
                  <a:lnTo>
                    <a:pt x="1109052" y="33053"/>
                  </a:lnTo>
                  <a:lnTo>
                    <a:pt x="1151752" y="33808"/>
                  </a:lnTo>
                  <a:lnTo>
                    <a:pt x="1194611" y="34081"/>
                  </a:lnTo>
                  <a:lnTo>
                    <a:pt x="1238386" y="33702"/>
                  </a:lnTo>
                  <a:lnTo>
                    <a:pt x="1283837" y="32499"/>
                  </a:lnTo>
                  <a:lnTo>
                    <a:pt x="1386092" y="27577"/>
                  </a:lnTo>
                  <a:lnTo>
                    <a:pt x="1433891" y="25827"/>
                  </a:lnTo>
                  <a:lnTo>
                    <a:pt x="1477030" y="24906"/>
                  </a:lnTo>
                  <a:lnTo>
                    <a:pt x="1517422" y="24673"/>
                  </a:lnTo>
                  <a:lnTo>
                    <a:pt x="1556977" y="24983"/>
                  </a:lnTo>
                  <a:lnTo>
                    <a:pt x="1745064" y="28820"/>
                  </a:lnTo>
                  <a:lnTo>
                    <a:pt x="1809111" y="29715"/>
                  </a:lnTo>
                  <a:lnTo>
                    <a:pt x="1883791" y="30299"/>
                  </a:lnTo>
                  <a:lnTo>
                    <a:pt x="1946653" y="30200"/>
                  </a:lnTo>
                  <a:lnTo>
                    <a:pt x="2008365" y="29419"/>
                  </a:lnTo>
                  <a:lnTo>
                    <a:pt x="2068759" y="28132"/>
                  </a:lnTo>
                  <a:lnTo>
                    <a:pt x="2127670" y="26511"/>
                  </a:lnTo>
                  <a:lnTo>
                    <a:pt x="2293826" y="21393"/>
                  </a:lnTo>
                  <a:lnTo>
                    <a:pt x="2345130" y="20182"/>
                  </a:lnTo>
                  <a:lnTo>
                    <a:pt x="2394115" y="19509"/>
                  </a:lnTo>
                  <a:lnTo>
                    <a:pt x="2440615" y="19547"/>
                  </a:lnTo>
                  <a:lnTo>
                    <a:pt x="2484462" y="20471"/>
                  </a:lnTo>
                  <a:lnTo>
                    <a:pt x="2525490" y="22455"/>
                  </a:lnTo>
                  <a:lnTo>
                    <a:pt x="2563531" y="25673"/>
                  </a:lnTo>
                  <a:lnTo>
                    <a:pt x="2598420" y="30299"/>
                  </a:lnTo>
                  <a:lnTo>
                    <a:pt x="2637678" y="35217"/>
                  </a:lnTo>
                  <a:lnTo>
                    <a:pt x="2683041" y="38509"/>
                  </a:lnTo>
                  <a:lnTo>
                    <a:pt x="2733329" y="40397"/>
                  </a:lnTo>
                  <a:lnTo>
                    <a:pt x="2787366" y="41100"/>
                  </a:lnTo>
                  <a:lnTo>
                    <a:pt x="2843974" y="40836"/>
                  </a:lnTo>
                  <a:lnTo>
                    <a:pt x="2901974" y="39826"/>
                  </a:lnTo>
                  <a:lnTo>
                    <a:pt x="2960188" y="38289"/>
                  </a:lnTo>
                  <a:lnTo>
                    <a:pt x="3171637" y="31264"/>
                  </a:lnTo>
                  <a:lnTo>
                    <a:pt x="3213257" y="30387"/>
                  </a:lnTo>
                  <a:lnTo>
                    <a:pt x="3248025" y="30299"/>
                  </a:lnTo>
                  <a:lnTo>
                    <a:pt x="3248405" y="21155"/>
                  </a:lnTo>
                  <a:lnTo>
                    <a:pt x="3247771" y="15948"/>
                  </a:lnTo>
                  <a:lnTo>
                    <a:pt x="3248025" y="11249"/>
                  </a:lnTo>
                  <a:lnTo>
                    <a:pt x="3194449" y="16484"/>
                  </a:lnTo>
                  <a:lnTo>
                    <a:pt x="3139700" y="19729"/>
                  </a:lnTo>
                  <a:lnTo>
                    <a:pt x="3084174" y="21271"/>
                  </a:lnTo>
                  <a:lnTo>
                    <a:pt x="3028265" y="21397"/>
                  </a:lnTo>
                  <a:lnTo>
                    <a:pt x="2972369" y="20393"/>
                  </a:lnTo>
                  <a:lnTo>
                    <a:pt x="2916880" y="18546"/>
                  </a:lnTo>
                  <a:lnTo>
                    <a:pt x="2862193" y="16142"/>
                  </a:lnTo>
                  <a:lnTo>
                    <a:pt x="2706901" y="8455"/>
                  </a:lnTo>
                  <a:lnTo>
                    <a:pt x="2659376" y="6689"/>
                  </a:lnTo>
                  <a:lnTo>
                    <a:pt x="2614630" y="5799"/>
                  </a:lnTo>
                  <a:lnTo>
                    <a:pt x="2573057" y="6072"/>
                  </a:lnTo>
                  <a:lnTo>
                    <a:pt x="2535052" y="7793"/>
                  </a:lnTo>
                  <a:lnTo>
                    <a:pt x="2458042" y="15697"/>
                  </a:lnTo>
                  <a:lnTo>
                    <a:pt x="2409773" y="18217"/>
                  </a:lnTo>
                  <a:lnTo>
                    <a:pt x="2357332" y="19143"/>
                  </a:lnTo>
                  <a:lnTo>
                    <a:pt x="2301846" y="18813"/>
                  </a:lnTo>
                  <a:lnTo>
                    <a:pt x="2244445" y="17562"/>
                  </a:lnTo>
                  <a:lnTo>
                    <a:pt x="2186257" y="15726"/>
                  </a:lnTo>
                  <a:lnTo>
                    <a:pt x="2072033" y="11644"/>
                  </a:lnTo>
                  <a:lnTo>
                    <a:pt x="2018254" y="10070"/>
                  </a:lnTo>
                  <a:lnTo>
                    <a:pt x="1968201" y="9256"/>
                  </a:lnTo>
                  <a:lnTo>
                    <a:pt x="1923004" y="9537"/>
                  </a:lnTo>
                  <a:lnTo>
                    <a:pt x="1883791" y="11249"/>
                  </a:lnTo>
                  <a:lnTo>
                    <a:pt x="1850698" y="13415"/>
                  </a:lnTo>
                  <a:lnTo>
                    <a:pt x="1813107" y="15515"/>
                  </a:lnTo>
                  <a:lnTo>
                    <a:pt x="1771452" y="17481"/>
                  </a:lnTo>
                  <a:lnTo>
                    <a:pt x="1726167" y="19247"/>
                  </a:lnTo>
                  <a:lnTo>
                    <a:pt x="1677686" y="20746"/>
                  </a:lnTo>
                  <a:lnTo>
                    <a:pt x="1626446" y="21913"/>
                  </a:lnTo>
                  <a:lnTo>
                    <a:pt x="1572879" y="22679"/>
                  </a:lnTo>
                  <a:lnTo>
                    <a:pt x="1517420" y="22979"/>
                  </a:lnTo>
                  <a:lnTo>
                    <a:pt x="1460505" y="22746"/>
                  </a:lnTo>
                  <a:lnTo>
                    <a:pt x="1402568" y="21913"/>
                  </a:lnTo>
                  <a:lnTo>
                    <a:pt x="1344043" y="20413"/>
                  </a:lnTo>
                  <a:lnTo>
                    <a:pt x="1285365" y="18180"/>
                  </a:lnTo>
                  <a:lnTo>
                    <a:pt x="1226969" y="15148"/>
                  </a:lnTo>
                  <a:lnTo>
                    <a:pt x="1102028" y="6469"/>
                  </a:lnTo>
                  <a:lnTo>
                    <a:pt x="1044406" y="3108"/>
                  </a:lnTo>
                  <a:lnTo>
                    <a:pt x="994347" y="1013"/>
                  </a:lnTo>
                  <a:lnTo>
                    <a:pt x="949776" y="28"/>
                  </a:lnTo>
                  <a:close/>
                </a:path>
              </a:pathLst>
            </a:custGeom>
            <a:solidFill>
              <a:srgbClr val="EC7C3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637" name="Google Shape;637;p55"/>
            <p:cNvSpPr/>
            <p:nvPr/>
          </p:nvSpPr>
          <p:spPr>
            <a:xfrm>
              <a:off x="647496" y="2355437"/>
              <a:ext cx="3248660" cy="48895"/>
            </a:xfrm>
            <a:custGeom>
              <a:rect b="b" l="l" r="r" t="t"/>
              <a:pathLst>
                <a:path extrusionOk="0" h="48894" w="3248660">
                  <a:moveTo>
                    <a:pt x="203" y="16287"/>
                  </a:moveTo>
                  <a:lnTo>
                    <a:pt x="59712" y="11068"/>
                  </a:lnTo>
                  <a:lnTo>
                    <a:pt x="118295" y="6886"/>
                  </a:lnTo>
                  <a:lnTo>
                    <a:pt x="175789" y="3714"/>
                  </a:lnTo>
                  <a:lnTo>
                    <a:pt x="232030" y="1527"/>
                  </a:lnTo>
                  <a:lnTo>
                    <a:pt x="286856" y="298"/>
                  </a:lnTo>
                  <a:lnTo>
                    <a:pt x="340104" y="0"/>
                  </a:lnTo>
                  <a:lnTo>
                    <a:pt x="391610" y="606"/>
                  </a:lnTo>
                  <a:lnTo>
                    <a:pt x="441213" y="2091"/>
                  </a:lnTo>
                  <a:lnTo>
                    <a:pt x="488748" y="4429"/>
                  </a:lnTo>
                  <a:lnTo>
                    <a:pt x="534053" y="7591"/>
                  </a:lnTo>
                  <a:lnTo>
                    <a:pt x="576965" y="11553"/>
                  </a:lnTo>
                  <a:lnTo>
                    <a:pt x="617321" y="16287"/>
                  </a:lnTo>
                  <a:lnTo>
                    <a:pt x="654127" y="20343"/>
                  </a:lnTo>
                  <a:lnTo>
                    <a:pt x="692612" y="23174"/>
                  </a:lnTo>
                  <a:lnTo>
                    <a:pt x="732916" y="24929"/>
                  </a:lnTo>
                  <a:lnTo>
                    <a:pt x="775179" y="25758"/>
                  </a:lnTo>
                  <a:lnTo>
                    <a:pt x="819543" y="25811"/>
                  </a:lnTo>
                  <a:lnTo>
                    <a:pt x="866147" y="25239"/>
                  </a:lnTo>
                  <a:lnTo>
                    <a:pt x="915132" y="24190"/>
                  </a:lnTo>
                  <a:lnTo>
                    <a:pt x="966638" y="22815"/>
                  </a:lnTo>
                  <a:lnTo>
                    <a:pt x="1020806" y="21263"/>
                  </a:lnTo>
                  <a:lnTo>
                    <a:pt x="1077775" y="19685"/>
                  </a:lnTo>
                  <a:lnTo>
                    <a:pt x="1137688" y="18229"/>
                  </a:lnTo>
                  <a:lnTo>
                    <a:pt x="1200682" y="17047"/>
                  </a:lnTo>
                  <a:lnTo>
                    <a:pt x="1266901" y="16287"/>
                  </a:lnTo>
                  <a:lnTo>
                    <a:pt x="1332636" y="16044"/>
                  </a:lnTo>
                  <a:lnTo>
                    <a:pt x="1394409" y="16238"/>
                  </a:lnTo>
                  <a:lnTo>
                    <a:pt x="1452696" y="16761"/>
                  </a:lnTo>
                  <a:lnTo>
                    <a:pt x="1507975" y="17505"/>
                  </a:lnTo>
                  <a:lnTo>
                    <a:pt x="1560725" y="18361"/>
                  </a:lnTo>
                  <a:lnTo>
                    <a:pt x="1611424" y="19223"/>
                  </a:lnTo>
                  <a:lnTo>
                    <a:pt x="1660549" y="19980"/>
                  </a:lnTo>
                  <a:lnTo>
                    <a:pt x="1708578" y="20526"/>
                  </a:lnTo>
                  <a:lnTo>
                    <a:pt x="1755990" y="20751"/>
                  </a:lnTo>
                  <a:lnTo>
                    <a:pt x="1803262" y="20548"/>
                  </a:lnTo>
                  <a:lnTo>
                    <a:pt x="1850871" y="19809"/>
                  </a:lnTo>
                  <a:lnTo>
                    <a:pt x="1899298" y="18424"/>
                  </a:lnTo>
                  <a:lnTo>
                    <a:pt x="1949018" y="16287"/>
                  </a:lnTo>
                  <a:lnTo>
                    <a:pt x="2000571" y="14354"/>
                  </a:lnTo>
                  <a:lnTo>
                    <a:pt x="2053886" y="13514"/>
                  </a:lnTo>
                  <a:lnTo>
                    <a:pt x="2108524" y="13556"/>
                  </a:lnTo>
                  <a:lnTo>
                    <a:pt x="2164046" y="14271"/>
                  </a:lnTo>
                  <a:lnTo>
                    <a:pt x="2220014" y="15448"/>
                  </a:lnTo>
                  <a:lnTo>
                    <a:pt x="2275987" y="16877"/>
                  </a:lnTo>
                  <a:lnTo>
                    <a:pt x="2331529" y="18348"/>
                  </a:lnTo>
                  <a:lnTo>
                    <a:pt x="2386200" y="19652"/>
                  </a:lnTo>
                  <a:lnTo>
                    <a:pt x="2439561" y="20576"/>
                  </a:lnTo>
                  <a:lnTo>
                    <a:pt x="2491174" y="20912"/>
                  </a:lnTo>
                  <a:lnTo>
                    <a:pt x="2540600" y="20450"/>
                  </a:lnTo>
                  <a:lnTo>
                    <a:pt x="2587400" y="18978"/>
                  </a:lnTo>
                  <a:lnTo>
                    <a:pt x="2631135" y="16287"/>
                  </a:lnTo>
                  <a:lnTo>
                    <a:pt x="2679012" y="13326"/>
                  </a:lnTo>
                  <a:lnTo>
                    <a:pt x="2730856" y="11604"/>
                  </a:lnTo>
                  <a:lnTo>
                    <a:pt x="2785670" y="10912"/>
                  </a:lnTo>
                  <a:lnTo>
                    <a:pt x="2842458" y="11038"/>
                  </a:lnTo>
                  <a:lnTo>
                    <a:pt x="2900223" y="11773"/>
                  </a:lnTo>
                  <a:lnTo>
                    <a:pt x="2957969" y="12906"/>
                  </a:lnTo>
                  <a:lnTo>
                    <a:pt x="3014699" y="14227"/>
                  </a:lnTo>
                  <a:lnTo>
                    <a:pt x="3069416" y="15525"/>
                  </a:lnTo>
                  <a:lnTo>
                    <a:pt x="3121125" y="16591"/>
                  </a:lnTo>
                  <a:lnTo>
                    <a:pt x="3168827" y="17213"/>
                  </a:lnTo>
                  <a:lnTo>
                    <a:pt x="3211527" y="17182"/>
                  </a:lnTo>
                  <a:lnTo>
                    <a:pt x="3248228" y="16287"/>
                  </a:lnTo>
                  <a:lnTo>
                    <a:pt x="3247466" y="24796"/>
                  </a:lnTo>
                  <a:lnTo>
                    <a:pt x="3247847" y="28860"/>
                  </a:lnTo>
                  <a:lnTo>
                    <a:pt x="3248228" y="35337"/>
                  </a:lnTo>
                  <a:lnTo>
                    <a:pt x="3209201" y="36115"/>
                  </a:lnTo>
                  <a:lnTo>
                    <a:pt x="3164075" y="36344"/>
                  </a:lnTo>
                  <a:lnTo>
                    <a:pt x="3113913" y="36130"/>
                  </a:lnTo>
                  <a:lnTo>
                    <a:pt x="3059777" y="35582"/>
                  </a:lnTo>
                  <a:lnTo>
                    <a:pt x="3002729" y="34806"/>
                  </a:lnTo>
                  <a:lnTo>
                    <a:pt x="2943833" y="33911"/>
                  </a:lnTo>
                  <a:lnTo>
                    <a:pt x="2884150" y="33004"/>
                  </a:lnTo>
                  <a:lnTo>
                    <a:pt x="2824744" y="32192"/>
                  </a:lnTo>
                  <a:lnTo>
                    <a:pt x="2766676" y="31582"/>
                  </a:lnTo>
                  <a:lnTo>
                    <a:pt x="2711008" y="31283"/>
                  </a:lnTo>
                  <a:lnTo>
                    <a:pt x="2658805" y="31401"/>
                  </a:lnTo>
                  <a:lnTo>
                    <a:pt x="2611127" y="32045"/>
                  </a:lnTo>
                  <a:lnTo>
                    <a:pt x="2569037" y="33321"/>
                  </a:lnTo>
                  <a:lnTo>
                    <a:pt x="2533599" y="35337"/>
                  </a:lnTo>
                  <a:lnTo>
                    <a:pt x="2500283" y="37023"/>
                  </a:lnTo>
                  <a:lnTo>
                    <a:pt x="2424431" y="36758"/>
                  </a:lnTo>
                  <a:lnTo>
                    <a:pt x="2382084" y="35326"/>
                  </a:lnTo>
                  <a:lnTo>
                    <a:pt x="2336917" y="33375"/>
                  </a:lnTo>
                  <a:lnTo>
                    <a:pt x="2289023" y="31165"/>
                  </a:lnTo>
                  <a:lnTo>
                    <a:pt x="2238498" y="28955"/>
                  </a:lnTo>
                  <a:lnTo>
                    <a:pt x="2185437" y="27006"/>
                  </a:lnTo>
                  <a:lnTo>
                    <a:pt x="2129933" y="25578"/>
                  </a:lnTo>
                  <a:lnTo>
                    <a:pt x="2072081" y="24929"/>
                  </a:lnTo>
                  <a:lnTo>
                    <a:pt x="2011978" y="25321"/>
                  </a:lnTo>
                  <a:lnTo>
                    <a:pt x="1949716" y="27013"/>
                  </a:lnTo>
                  <a:lnTo>
                    <a:pt x="1885390" y="30265"/>
                  </a:lnTo>
                  <a:lnTo>
                    <a:pt x="1819097" y="35337"/>
                  </a:lnTo>
                  <a:lnTo>
                    <a:pt x="1751268" y="40941"/>
                  </a:lnTo>
                  <a:lnTo>
                    <a:pt x="1691665" y="44826"/>
                  </a:lnTo>
                  <a:lnTo>
                    <a:pt x="1638857" y="47204"/>
                  </a:lnTo>
                  <a:lnTo>
                    <a:pt x="1591412" y="48292"/>
                  </a:lnTo>
                  <a:lnTo>
                    <a:pt x="1547897" y="48302"/>
                  </a:lnTo>
                  <a:lnTo>
                    <a:pt x="1506882" y="47450"/>
                  </a:lnTo>
                  <a:lnTo>
                    <a:pt x="1466935" y="45949"/>
                  </a:lnTo>
                  <a:lnTo>
                    <a:pt x="1426623" y="44015"/>
                  </a:lnTo>
                  <a:lnTo>
                    <a:pt x="1384516" y="41861"/>
                  </a:lnTo>
                  <a:lnTo>
                    <a:pt x="1339181" y="39702"/>
                  </a:lnTo>
                  <a:lnTo>
                    <a:pt x="1289186" y="37752"/>
                  </a:lnTo>
                  <a:lnTo>
                    <a:pt x="1233100" y="36226"/>
                  </a:lnTo>
                  <a:lnTo>
                    <a:pt x="1169492" y="35337"/>
                  </a:lnTo>
                  <a:lnTo>
                    <a:pt x="1131004" y="35189"/>
                  </a:lnTo>
                  <a:lnTo>
                    <a:pt x="1092163" y="35286"/>
                  </a:lnTo>
                  <a:lnTo>
                    <a:pt x="1052859" y="35595"/>
                  </a:lnTo>
                  <a:lnTo>
                    <a:pt x="1012983" y="36082"/>
                  </a:lnTo>
                  <a:lnTo>
                    <a:pt x="972424" y="36715"/>
                  </a:lnTo>
                  <a:lnTo>
                    <a:pt x="931072" y="37461"/>
                  </a:lnTo>
                  <a:lnTo>
                    <a:pt x="888817" y="38287"/>
                  </a:lnTo>
                  <a:lnTo>
                    <a:pt x="845550" y="39159"/>
                  </a:lnTo>
                  <a:lnTo>
                    <a:pt x="801160" y="40044"/>
                  </a:lnTo>
                  <a:lnTo>
                    <a:pt x="755537" y="40910"/>
                  </a:lnTo>
                  <a:lnTo>
                    <a:pt x="708571" y="41723"/>
                  </a:lnTo>
                  <a:lnTo>
                    <a:pt x="660152" y="42451"/>
                  </a:lnTo>
                  <a:lnTo>
                    <a:pt x="610171" y="43060"/>
                  </a:lnTo>
                  <a:lnTo>
                    <a:pt x="558517" y="43516"/>
                  </a:lnTo>
                  <a:lnTo>
                    <a:pt x="505080" y="43788"/>
                  </a:lnTo>
                  <a:lnTo>
                    <a:pt x="449750" y="43842"/>
                  </a:lnTo>
                  <a:lnTo>
                    <a:pt x="392418" y="43645"/>
                  </a:lnTo>
                  <a:lnTo>
                    <a:pt x="332972" y="43164"/>
                  </a:lnTo>
                  <a:lnTo>
                    <a:pt x="271304" y="42365"/>
                  </a:lnTo>
                  <a:lnTo>
                    <a:pt x="207303" y="41216"/>
                  </a:lnTo>
                  <a:lnTo>
                    <a:pt x="140859" y="39684"/>
                  </a:lnTo>
                  <a:lnTo>
                    <a:pt x="71862" y="37735"/>
                  </a:lnTo>
                  <a:lnTo>
                    <a:pt x="203" y="35337"/>
                  </a:lnTo>
                  <a:lnTo>
                    <a:pt x="152" y="29241"/>
                  </a:lnTo>
                  <a:lnTo>
                    <a:pt x="0" y="23018"/>
                  </a:lnTo>
                  <a:lnTo>
                    <a:pt x="203" y="16287"/>
                  </a:lnTo>
                  <a:close/>
                </a:path>
              </a:pathLst>
            </a:custGeom>
            <a:noFill/>
            <a:ln cap="flat" cmpd="sng" w="38100">
              <a:solidFill>
                <a:srgbClr val="EC7C3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638" name="Google Shape;638;p55"/>
          <p:cNvSpPr txBox="1"/>
          <p:nvPr/>
        </p:nvSpPr>
        <p:spPr>
          <a:xfrm>
            <a:off x="710247" y="2650172"/>
            <a:ext cx="4634865" cy="3075940"/>
          </a:xfrm>
          <a:prstGeom prst="rect">
            <a:avLst/>
          </a:prstGeom>
          <a:noFill/>
          <a:ln>
            <a:noFill/>
          </a:ln>
        </p:spPr>
        <p:txBody>
          <a:bodyPr anchorCtr="0" anchor="t" bIns="0" lIns="0" spcFirstLastPara="1" rIns="0" wrap="square" tIns="41275">
            <a:spAutoFit/>
          </a:bodyPr>
          <a:lstStyle/>
          <a:p>
            <a:pPr indent="-229234" lvl="0" marL="241300" marR="5080" rtl="0" algn="l">
              <a:lnSpc>
                <a:spcPct val="92200"/>
              </a:lnSpc>
              <a:spcBef>
                <a:spcPts val="0"/>
              </a:spcBef>
              <a:spcAft>
                <a:spcPts val="0"/>
              </a:spcAft>
              <a:buSzPts val="2150"/>
              <a:buFont typeface="Arial"/>
              <a:buChar char="•"/>
            </a:pPr>
            <a:r>
              <a:rPr lang="en-US" sz="2150">
                <a:latin typeface="Calibri"/>
                <a:ea typeface="Calibri"/>
                <a:cs typeface="Calibri"/>
                <a:sym typeface="Calibri"/>
              </a:rPr>
              <a:t>Based on the results, the Decision Tree model has the highest classification accuracy on the test data, achieving an accuracy of 0.9444. This suggests that the Decision Tree model is better suited for this dataset compared to Logistic Regression, Support Vector Machine, and K Nearest Neighbors, all of which achieved an accuracy of 0.8333.</a:t>
            </a:r>
            <a:endParaRPr sz="2150">
              <a:latin typeface="Calibri"/>
              <a:ea typeface="Calibri"/>
              <a:cs typeface="Calibri"/>
              <a:sym typeface="Calibri"/>
            </a:endParaRPr>
          </a:p>
        </p:txBody>
      </p:sp>
      <p:pic>
        <p:nvPicPr>
          <p:cNvPr id="639" name="Google Shape;639;p55"/>
          <p:cNvPicPr preferRelativeResize="0"/>
          <p:nvPr/>
        </p:nvPicPr>
        <p:blipFill rotWithShape="1">
          <a:blip r:embed="rId3">
            <a:alphaModFix/>
          </a:blip>
          <a:srcRect b="0" l="0" r="0" t="0"/>
          <a:stretch/>
        </p:blipFill>
        <p:spPr>
          <a:xfrm>
            <a:off x="5898582" y="1769616"/>
            <a:ext cx="5628079" cy="3533704"/>
          </a:xfrm>
          <a:prstGeom prst="rect">
            <a:avLst/>
          </a:prstGeom>
          <a:noFill/>
          <a:ln>
            <a:noFill/>
          </a:ln>
        </p:spPr>
      </p:pic>
      <p:sp>
        <p:nvSpPr>
          <p:cNvPr id="640" name="Google Shape;640;p55"/>
          <p:cNvSpPr txBox="1"/>
          <p:nvPr/>
        </p:nvSpPr>
        <p:spPr>
          <a:xfrm>
            <a:off x="11101451" y="6434454"/>
            <a:ext cx="177800" cy="20827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1200">
                <a:solidFill>
                  <a:srgbClr val="888888"/>
                </a:solidFill>
                <a:latin typeface="Calibri"/>
                <a:ea typeface="Calibri"/>
                <a:cs typeface="Calibri"/>
                <a:sym typeface="Calibri"/>
              </a:rPr>
              <a:t>49</a:t>
            </a:r>
            <a:endParaRPr sz="12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77" name="Shape 77"/>
        <p:cNvGrpSpPr/>
        <p:nvPr/>
      </p:nvGrpSpPr>
      <p:grpSpPr>
        <a:xfrm>
          <a:off x="0" y="0"/>
          <a:ext cx="0" cy="0"/>
          <a:chOff x="0" y="0"/>
          <a:chExt cx="0" cy="0"/>
        </a:xfrm>
      </p:grpSpPr>
      <p:pic>
        <p:nvPicPr>
          <p:cNvPr id="78" name="Google Shape;78;p1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79" name="Google Shape;79;p11"/>
          <p:cNvSpPr txBox="1"/>
          <p:nvPr/>
        </p:nvSpPr>
        <p:spPr>
          <a:xfrm>
            <a:off x="11973559" y="6403657"/>
            <a:ext cx="146685" cy="26606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550">
                <a:solidFill>
                  <a:srgbClr val="1C7CDB"/>
                </a:solidFill>
                <a:latin typeface="Helvetica Neue"/>
                <a:ea typeface="Helvetica Neue"/>
                <a:cs typeface="Helvetica Neue"/>
                <a:sym typeface="Helvetica Neue"/>
              </a:rPr>
              <a:t>5</a:t>
            </a:r>
            <a:endParaRPr sz="1550">
              <a:latin typeface="Helvetica Neue"/>
              <a:ea typeface="Helvetica Neue"/>
              <a:cs typeface="Helvetica Neue"/>
              <a:sym typeface="Helvetica Neue"/>
            </a:endParaRPr>
          </a:p>
        </p:txBody>
      </p:sp>
      <p:sp>
        <p:nvSpPr>
          <p:cNvPr id="80" name="Google Shape;80;p11"/>
          <p:cNvSpPr txBox="1"/>
          <p:nvPr/>
        </p:nvSpPr>
        <p:spPr>
          <a:xfrm>
            <a:off x="762000" y="2809875"/>
            <a:ext cx="1057275" cy="371475"/>
          </a:xfrm>
          <a:prstGeom prst="rect">
            <a:avLst/>
          </a:prstGeom>
          <a:solidFill>
            <a:srgbClr val="0947CA"/>
          </a:solidFill>
          <a:ln>
            <a:noFill/>
          </a:ln>
        </p:spPr>
        <p:txBody>
          <a:bodyPr anchorCtr="0" anchor="t" bIns="0" lIns="0" spcFirstLastPara="1" rIns="0" wrap="square" tIns="33650">
            <a:spAutoFit/>
          </a:bodyPr>
          <a:lstStyle/>
          <a:p>
            <a:pPr indent="0" lvl="0" marL="95250" rtl="0" algn="l">
              <a:lnSpc>
                <a:spcPct val="100000"/>
              </a:lnSpc>
              <a:spcBef>
                <a:spcPts val="0"/>
              </a:spcBef>
              <a:spcAft>
                <a:spcPts val="0"/>
              </a:spcAft>
              <a:buNone/>
            </a:pPr>
            <a:r>
              <a:rPr lang="en-US" sz="1800">
                <a:solidFill>
                  <a:srgbClr val="FFFFFF"/>
                </a:solidFill>
                <a:latin typeface="Calibri"/>
                <a:ea typeface="Calibri"/>
                <a:cs typeface="Calibri"/>
                <a:sym typeface="Calibri"/>
              </a:rPr>
              <a:t>Section 1</a:t>
            </a:r>
            <a:endParaRPr sz="1800">
              <a:latin typeface="Calibri"/>
              <a:ea typeface="Calibri"/>
              <a:cs typeface="Calibri"/>
              <a:sym typeface="Calibri"/>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56"/>
          <p:cNvSpPr txBox="1"/>
          <p:nvPr/>
        </p:nvSpPr>
        <p:spPr>
          <a:xfrm>
            <a:off x="11116691" y="6090602"/>
            <a:ext cx="273050" cy="26606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550">
                <a:solidFill>
                  <a:srgbClr val="1C7CDB"/>
                </a:solidFill>
                <a:latin typeface="Helvetica Neue"/>
                <a:ea typeface="Helvetica Neue"/>
                <a:cs typeface="Helvetica Neue"/>
                <a:sym typeface="Helvetica Neue"/>
              </a:rPr>
              <a:t>50</a:t>
            </a:r>
            <a:endParaRPr sz="1550">
              <a:latin typeface="Helvetica Neue"/>
              <a:ea typeface="Helvetica Neue"/>
              <a:cs typeface="Helvetica Neue"/>
              <a:sym typeface="Helvetica Neue"/>
            </a:endParaRPr>
          </a:p>
        </p:txBody>
      </p:sp>
      <p:sp>
        <p:nvSpPr>
          <p:cNvPr id="646" name="Google Shape;646;p56"/>
          <p:cNvSpPr txBox="1"/>
          <p:nvPr/>
        </p:nvSpPr>
        <p:spPr>
          <a:xfrm>
            <a:off x="578484" y="1371187"/>
            <a:ext cx="5690870" cy="4939030"/>
          </a:xfrm>
          <a:prstGeom prst="rect">
            <a:avLst/>
          </a:prstGeom>
          <a:noFill/>
          <a:ln>
            <a:noFill/>
          </a:ln>
        </p:spPr>
        <p:txBody>
          <a:bodyPr anchorCtr="0" anchor="t" bIns="0" lIns="0" spcFirstLastPara="1" rIns="0" wrap="square" tIns="158100">
            <a:spAutoFit/>
          </a:bodyPr>
          <a:lstStyle/>
          <a:p>
            <a:pPr indent="0" lvl="0" marL="12700" rtl="0" algn="l">
              <a:lnSpc>
                <a:spcPct val="100000"/>
              </a:lnSpc>
              <a:spcBef>
                <a:spcPts val="0"/>
              </a:spcBef>
              <a:spcAft>
                <a:spcPts val="0"/>
              </a:spcAft>
              <a:buNone/>
            </a:pPr>
            <a:r>
              <a:rPr b="1" lang="en-US" sz="2000">
                <a:solidFill>
                  <a:srgbClr val="525252"/>
                </a:solidFill>
                <a:latin typeface="Calibri"/>
                <a:ea typeface="Calibri"/>
                <a:cs typeface="Calibri"/>
                <a:sym typeface="Calibri"/>
              </a:rPr>
              <a:t>Explanation and Insights</a:t>
            </a:r>
            <a:endParaRPr sz="2000">
              <a:latin typeface="Calibri"/>
              <a:ea typeface="Calibri"/>
              <a:cs typeface="Calibri"/>
              <a:sym typeface="Calibri"/>
            </a:endParaRPr>
          </a:p>
          <a:p>
            <a:pPr indent="-229234" lvl="0" marL="241300" marR="17780" rtl="0" algn="l">
              <a:lnSpc>
                <a:spcPct val="111612"/>
              </a:lnSpc>
              <a:spcBef>
                <a:spcPts val="1075"/>
              </a:spcBef>
              <a:spcAft>
                <a:spcPts val="0"/>
              </a:spcAft>
              <a:buNone/>
            </a:pPr>
            <a:r>
              <a:rPr b="1" lang="en-US" sz="1550">
                <a:solidFill>
                  <a:srgbClr val="525252"/>
                </a:solidFill>
                <a:latin typeface="Calibri"/>
                <a:ea typeface="Calibri"/>
                <a:cs typeface="Calibri"/>
                <a:sym typeface="Calibri"/>
              </a:rPr>
              <a:t>High Accuracy</a:t>
            </a:r>
            <a:r>
              <a:rPr lang="en-US" sz="1550">
                <a:solidFill>
                  <a:srgbClr val="525252"/>
                </a:solidFill>
                <a:latin typeface="Calibri"/>
                <a:ea typeface="Calibri"/>
                <a:cs typeface="Calibri"/>
                <a:sym typeface="Calibri"/>
              </a:rPr>
              <a:t>: The model achieved a high accuracy score of 94.44%, with a significant number of true positives and true negatives, demonstrating its effectiveness in predicting Falcon 9 first stage landings.</a:t>
            </a:r>
            <a:endParaRPr sz="1550">
              <a:latin typeface="Calibri"/>
              <a:ea typeface="Calibri"/>
              <a:cs typeface="Calibri"/>
              <a:sym typeface="Calibri"/>
            </a:endParaRPr>
          </a:p>
          <a:p>
            <a:pPr indent="-229234" lvl="0" marL="241300" marR="5080" rtl="0" algn="l">
              <a:lnSpc>
                <a:spcPct val="111612"/>
              </a:lnSpc>
              <a:spcBef>
                <a:spcPts val="965"/>
              </a:spcBef>
              <a:spcAft>
                <a:spcPts val="0"/>
              </a:spcAft>
              <a:buNone/>
            </a:pPr>
            <a:r>
              <a:rPr b="1" lang="en-US" sz="1550">
                <a:solidFill>
                  <a:srgbClr val="525252"/>
                </a:solidFill>
                <a:latin typeface="Calibri"/>
                <a:ea typeface="Calibri"/>
                <a:cs typeface="Calibri"/>
                <a:sym typeface="Calibri"/>
              </a:rPr>
              <a:t>No False Negatives</a:t>
            </a:r>
            <a:r>
              <a:rPr lang="en-US" sz="1550">
                <a:solidFill>
                  <a:srgbClr val="525252"/>
                </a:solidFill>
                <a:latin typeface="Calibri"/>
                <a:ea typeface="Calibri"/>
                <a:cs typeface="Calibri"/>
                <a:sym typeface="Calibri"/>
              </a:rPr>
              <a:t>: The absence of false negatives indicates that the model reliably predicts successful landings. This is crucial for ensuring readiness and safety in aerospace operations, as every actual successful landing was accurately identified.</a:t>
            </a:r>
            <a:endParaRPr sz="1550">
              <a:latin typeface="Calibri"/>
              <a:ea typeface="Calibri"/>
              <a:cs typeface="Calibri"/>
              <a:sym typeface="Calibri"/>
            </a:endParaRPr>
          </a:p>
          <a:p>
            <a:pPr indent="-229234" lvl="0" marL="241300" marR="285750" rtl="0" algn="l">
              <a:lnSpc>
                <a:spcPct val="111612"/>
              </a:lnSpc>
              <a:spcBef>
                <a:spcPts val="1040"/>
              </a:spcBef>
              <a:spcAft>
                <a:spcPts val="0"/>
              </a:spcAft>
              <a:buNone/>
            </a:pPr>
            <a:r>
              <a:rPr b="1" lang="en-US" sz="1550">
                <a:solidFill>
                  <a:srgbClr val="525252"/>
                </a:solidFill>
                <a:latin typeface="Calibri"/>
                <a:ea typeface="Calibri"/>
                <a:cs typeface="Calibri"/>
                <a:sym typeface="Calibri"/>
              </a:rPr>
              <a:t>Manageable False Positives</a:t>
            </a:r>
            <a:r>
              <a:rPr lang="en-US" sz="1550">
                <a:solidFill>
                  <a:srgbClr val="525252"/>
                </a:solidFill>
                <a:latin typeface="Calibri"/>
                <a:ea typeface="Calibri"/>
                <a:cs typeface="Calibri"/>
                <a:sym typeface="Calibri"/>
              </a:rPr>
              <a:t>: While there is 1 false positive, this is less critical than false negatives in aerospace operations. Over- preparation (due to false positives) is more manageable than under-preparation, making the model's performance highly acceptable for practical applications.</a:t>
            </a:r>
            <a:endParaRPr sz="1550">
              <a:latin typeface="Calibri"/>
              <a:ea typeface="Calibri"/>
              <a:cs typeface="Calibri"/>
              <a:sym typeface="Calibri"/>
            </a:endParaRPr>
          </a:p>
          <a:p>
            <a:pPr indent="-229234" lvl="0" marL="241300" marR="120650" rtl="0" algn="l">
              <a:lnSpc>
                <a:spcPct val="111612"/>
              </a:lnSpc>
              <a:spcBef>
                <a:spcPts val="965"/>
              </a:spcBef>
              <a:spcAft>
                <a:spcPts val="0"/>
              </a:spcAft>
              <a:buNone/>
            </a:pPr>
            <a:r>
              <a:rPr b="1" lang="en-US" sz="1550">
                <a:solidFill>
                  <a:srgbClr val="525252"/>
                </a:solidFill>
                <a:latin typeface="Calibri"/>
                <a:ea typeface="Calibri"/>
                <a:cs typeface="Calibri"/>
                <a:sym typeface="Calibri"/>
              </a:rPr>
              <a:t>Balanced Performance</a:t>
            </a:r>
            <a:r>
              <a:rPr lang="en-US" sz="1550">
                <a:solidFill>
                  <a:srgbClr val="525252"/>
                </a:solidFill>
                <a:latin typeface="Calibri"/>
                <a:ea typeface="Calibri"/>
                <a:cs typeface="Calibri"/>
                <a:sym typeface="Calibri"/>
              </a:rPr>
              <a:t>: The model shows a balanced performance with a slight bias towards predicting successful landings. This aligns well with practical needs in the aerospace industry, where ensuring successful landings is of paramount importance for cost estimation and planning.</a:t>
            </a:r>
            <a:endParaRPr sz="1550">
              <a:latin typeface="Calibri"/>
              <a:ea typeface="Calibri"/>
              <a:cs typeface="Calibri"/>
              <a:sym typeface="Calibri"/>
            </a:endParaRPr>
          </a:p>
        </p:txBody>
      </p:sp>
      <p:sp>
        <p:nvSpPr>
          <p:cNvPr id="647" name="Google Shape;647;p56"/>
          <p:cNvSpPr txBox="1"/>
          <p:nvPr>
            <p:ph type="title"/>
          </p:nvPr>
        </p:nvSpPr>
        <p:spPr>
          <a:xfrm>
            <a:off x="849295" y="420625"/>
            <a:ext cx="46923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Confusion Matrix</a:t>
            </a:r>
            <a:endParaRPr/>
          </a:p>
        </p:txBody>
      </p:sp>
      <p:pic>
        <p:nvPicPr>
          <p:cNvPr id="648" name="Google Shape;648;p56"/>
          <p:cNvPicPr preferRelativeResize="0"/>
          <p:nvPr/>
        </p:nvPicPr>
        <p:blipFill rotWithShape="1">
          <a:blip r:embed="rId3">
            <a:alphaModFix/>
          </a:blip>
          <a:srcRect b="0" l="0" r="0" t="0"/>
          <a:stretch/>
        </p:blipFill>
        <p:spPr>
          <a:xfrm>
            <a:off x="6762750" y="1809750"/>
            <a:ext cx="4819650" cy="41148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57"/>
          <p:cNvSpPr txBox="1"/>
          <p:nvPr/>
        </p:nvSpPr>
        <p:spPr>
          <a:xfrm>
            <a:off x="849312" y="1511617"/>
            <a:ext cx="10356850" cy="3863975"/>
          </a:xfrm>
          <a:prstGeom prst="rect">
            <a:avLst/>
          </a:prstGeom>
          <a:noFill/>
          <a:ln>
            <a:noFill/>
          </a:ln>
        </p:spPr>
        <p:txBody>
          <a:bodyPr anchorCtr="0" anchor="t" bIns="0" lIns="0" spcFirstLastPara="1" rIns="0" wrap="square" tIns="48875">
            <a:spAutoFit/>
          </a:bodyPr>
          <a:lstStyle/>
          <a:p>
            <a:pPr indent="0" lvl="0" marL="12700" marR="88900" rtl="0" algn="l">
              <a:lnSpc>
                <a:spcPct val="89200"/>
              </a:lnSpc>
              <a:spcBef>
                <a:spcPts val="0"/>
              </a:spcBef>
              <a:spcAft>
                <a:spcPts val="0"/>
              </a:spcAft>
              <a:buNone/>
            </a:pPr>
            <a:r>
              <a:rPr b="1" lang="en-US" sz="2000">
                <a:solidFill>
                  <a:srgbClr val="292929"/>
                </a:solidFill>
                <a:latin typeface="Calibri"/>
                <a:ea typeface="Calibri"/>
                <a:cs typeface="Calibri"/>
                <a:sym typeface="Calibri"/>
              </a:rPr>
              <a:t>Point 1: </a:t>
            </a:r>
            <a:r>
              <a:rPr lang="en-US" sz="2000">
                <a:solidFill>
                  <a:srgbClr val="292929"/>
                </a:solidFill>
                <a:latin typeface="Calibri"/>
                <a:ea typeface="Calibri"/>
                <a:cs typeface="Calibri"/>
                <a:sym typeface="Calibri"/>
              </a:rPr>
              <a:t>Our analysis revealed that the "CCAFS LC-40" launch site has the highest success rate among all sites, accounting for 43.7% of successful launches. This indicates that this site might have optimal conditions or processes that contribute to a higher success rate.</a:t>
            </a:r>
            <a:endParaRPr sz="2000">
              <a:latin typeface="Calibri"/>
              <a:ea typeface="Calibri"/>
              <a:cs typeface="Calibri"/>
              <a:sym typeface="Calibri"/>
            </a:endParaRPr>
          </a:p>
          <a:p>
            <a:pPr indent="0" lvl="0" marL="0" rtl="0" algn="l">
              <a:lnSpc>
                <a:spcPct val="100000"/>
              </a:lnSpc>
              <a:spcBef>
                <a:spcPts val="1789"/>
              </a:spcBef>
              <a:spcAft>
                <a:spcPts val="0"/>
              </a:spcAft>
              <a:buNone/>
            </a:pPr>
            <a:r>
              <a:t/>
            </a:r>
            <a:endParaRPr sz="2000">
              <a:latin typeface="Calibri"/>
              <a:ea typeface="Calibri"/>
              <a:cs typeface="Calibri"/>
              <a:sym typeface="Calibri"/>
            </a:endParaRPr>
          </a:p>
          <a:p>
            <a:pPr indent="0" lvl="0" marL="12700" marR="44450" rtl="0" algn="l">
              <a:lnSpc>
                <a:spcPct val="89700"/>
              </a:lnSpc>
              <a:spcBef>
                <a:spcPts val="0"/>
              </a:spcBef>
              <a:spcAft>
                <a:spcPts val="0"/>
              </a:spcAft>
              <a:buNone/>
            </a:pPr>
            <a:r>
              <a:rPr b="1" lang="en-US" sz="2000">
                <a:solidFill>
                  <a:srgbClr val="292929"/>
                </a:solidFill>
                <a:latin typeface="Calibri"/>
                <a:ea typeface="Calibri"/>
                <a:cs typeface="Calibri"/>
                <a:sym typeface="Calibri"/>
              </a:rPr>
              <a:t>Point 2: </a:t>
            </a:r>
            <a:r>
              <a:rPr lang="en-US" sz="2000">
                <a:solidFill>
                  <a:srgbClr val="292929"/>
                </a:solidFill>
                <a:latin typeface="Calibri"/>
                <a:ea typeface="Calibri"/>
                <a:cs typeface="Calibri"/>
                <a:sym typeface="Calibri"/>
              </a:rPr>
              <a:t>The scatter plot analysis showed that the "FT" booster version has a high success rate across various payload masses, demonstrating its reliability and robustness compared to other booster versions. This suggests that future missions might benefit from utilizing this booster version for improved success rates.</a:t>
            </a:r>
            <a:endParaRPr sz="2000">
              <a:latin typeface="Calibri"/>
              <a:ea typeface="Calibri"/>
              <a:cs typeface="Calibri"/>
              <a:sym typeface="Calibri"/>
            </a:endParaRPr>
          </a:p>
          <a:p>
            <a:pPr indent="0" lvl="0" marL="0" rtl="0" algn="l">
              <a:lnSpc>
                <a:spcPct val="100000"/>
              </a:lnSpc>
              <a:spcBef>
                <a:spcPts val="1685"/>
              </a:spcBef>
              <a:spcAft>
                <a:spcPts val="0"/>
              </a:spcAft>
              <a:buNone/>
            </a:pPr>
            <a:r>
              <a:t/>
            </a:r>
            <a:endParaRPr sz="2000">
              <a:latin typeface="Calibri"/>
              <a:ea typeface="Calibri"/>
              <a:cs typeface="Calibri"/>
              <a:sym typeface="Calibri"/>
            </a:endParaRPr>
          </a:p>
          <a:p>
            <a:pPr indent="0" lvl="0" marL="12700" marR="5080" rtl="0" algn="l">
              <a:lnSpc>
                <a:spcPct val="90800"/>
              </a:lnSpc>
              <a:spcBef>
                <a:spcPts val="0"/>
              </a:spcBef>
              <a:spcAft>
                <a:spcPts val="0"/>
              </a:spcAft>
              <a:buNone/>
            </a:pPr>
            <a:r>
              <a:rPr b="1" lang="en-US" sz="2000">
                <a:solidFill>
                  <a:srgbClr val="292929"/>
                </a:solidFill>
                <a:latin typeface="Calibri"/>
                <a:ea typeface="Calibri"/>
                <a:cs typeface="Calibri"/>
                <a:sym typeface="Calibri"/>
              </a:rPr>
              <a:t>Point 3: </a:t>
            </a:r>
            <a:r>
              <a:rPr lang="en-US" sz="2000">
                <a:solidFill>
                  <a:srgbClr val="292929"/>
                </a:solidFill>
                <a:latin typeface="Calibri"/>
                <a:ea typeface="Calibri"/>
                <a:cs typeface="Calibri"/>
                <a:sym typeface="Calibri"/>
              </a:rPr>
              <a:t>No clear pattern was observed linking higher payload masses to lower success rates, indicating that factors other than payload mass, such as launch site conditions and booster versions, play a more significant role in determining the outcome of a launch.</a:t>
            </a:r>
            <a:endParaRPr sz="2000">
              <a:latin typeface="Calibri"/>
              <a:ea typeface="Calibri"/>
              <a:cs typeface="Calibri"/>
              <a:sym typeface="Calibri"/>
            </a:endParaRPr>
          </a:p>
        </p:txBody>
      </p:sp>
      <p:sp>
        <p:nvSpPr>
          <p:cNvPr id="654" name="Google Shape;654;p57"/>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655" name="Google Shape;655;p57"/>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Conclusions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58"/>
          <p:cNvSpPr txBox="1"/>
          <p:nvPr>
            <p:ph idx="1" type="body"/>
          </p:nvPr>
        </p:nvSpPr>
        <p:spPr>
          <a:xfrm>
            <a:off x="849312" y="1511617"/>
            <a:ext cx="10333990" cy="2957829"/>
          </a:xfrm>
          <a:prstGeom prst="rect">
            <a:avLst/>
          </a:prstGeom>
          <a:noFill/>
          <a:ln>
            <a:noFill/>
          </a:ln>
        </p:spPr>
        <p:txBody>
          <a:bodyPr anchorCtr="0" anchor="t" bIns="0" lIns="0" spcFirstLastPara="1" rIns="0" wrap="square" tIns="47625">
            <a:spAutoFit/>
          </a:bodyPr>
          <a:lstStyle/>
          <a:p>
            <a:pPr indent="0" lvl="0" marL="12700" marR="177165" rtl="0" algn="l">
              <a:lnSpc>
                <a:spcPct val="89700"/>
              </a:lnSpc>
              <a:spcBef>
                <a:spcPts val="0"/>
              </a:spcBef>
              <a:spcAft>
                <a:spcPts val="0"/>
              </a:spcAft>
              <a:buNone/>
            </a:pPr>
            <a:r>
              <a:rPr b="1" lang="en-US">
                <a:latin typeface="Calibri"/>
                <a:ea typeface="Calibri"/>
                <a:cs typeface="Calibri"/>
                <a:sym typeface="Calibri"/>
              </a:rPr>
              <a:t>Point 4: </a:t>
            </a:r>
            <a:r>
              <a:rPr lang="en-US"/>
              <a:t>Interactive data visualizations using Folium and Plotly Dash provided valuable insights into the geographical and operational patterns of SpaceX launches. These tools allowed for a deeper understanding of the data, enabling stakeholders to make informed decisions based on comprehensive visual analytics.</a:t>
            </a:r>
            <a:endParaRPr/>
          </a:p>
          <a:p>
            <a:pPr indent="0" lvl="0" marL="0" rtl="0" algn="l">
              <a:lnSpc>
                <a:spcPct val="100000"/>
              </a:lnSpc>
              <a:spcBef>
                <a:spcPts val="2140"/>
              </a:spcBef>
              <a:spcAft>
                <a:spcPts val="0"/>
              </a:spcAft>
              <a:buNone/>
            </a:pPr>
            <a:r>
              <a:t/>
            </a:r>
            <a:endParaRPr/>
          </a:p>
          <a:p>
            <a:pPr indent="0" lvl="0" marL="12700" marR="5080" rtl="0" algn="l">
              <a:lnSpc>
                <a:spcPct val="100000"/>
              </a:lnSpc>
              <a:spcBef>
                <a:spcPts val="0"/>
              </a:spcBef>
              <a:spcAft>
                <a:spcPts val="0"/>
              </a:spcAft>
              <a:buNone/>
            </a:pPr>
            <a:r>
              <a:rPr lang="en-US"/>
              <a:t>In conclusion, our predictive analysis and interactive visualizations have not only shed light on key factors influencing SpaceX's launch success but also provided a robust framework for future assessments and decision-making in the aerospace industry. The insights gathered can help improve launch strategies and contribute to the ongoing success of reusable rocket technology.</a:t>
            </a:r>
            <a:endParaRPr/>
          </a:p>
        </p:txBody>
      </p:sp>
      <p:sp>
        <p:nvSpPr>
          <p:cNvPr id="661" name="Google Shape;661;p58"/>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38100" rtl="0" algn="l">
              <a:lnSpc>
                <a:spcPct val="120666"/>
              </a:lnSpc>
              <a:spcBef>
                <a:spcPts val="0"/>
              </a:spcBef>
              <a:spcAft>
                <a:spcPts val="0"/>
              </a:spcAft>
              <a:buNone/>
            </a:pPr>
            <a:fld id="{00000000-1234-1234-1234-123412341234}" type="slidenum">
              <a:rPr lang="en-US"/>
              <a:t>‹#›</a:t>
            </a:fld>
            <a:endParaRPr/>
          </a:p>
        </p:txBody>
      </p:sp>
      <p:sp>
        <p:nvSpPr>
          <p:cNvPr id="662" name="Google Shape;662;p58"/>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Conclusions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66" name="Shape 666"/>
        <p:cNvGrpSpPr/>
        <p:nvPr/>
      </p:nvGrpSpPr>
      <p:grpSpPr>
        <a:xfrm>
          <a:off x="0" y="0"/>
          <a:ext cx="0" cy="0"/>
          <a:chOff x="0" y="0"/>
          <a:chExt cx="0" cy="0"/>
        </a:xfrm>
      </p:grpSpPr>
      <p:pic>
        <p:nvPicPr>
          <p:cNvPr id="667" name="Google Shape;667;p59"/>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2"/>
          <p:cNvSpPr txBox="1"/>
          <p:nvPr/>
        </p:nvSpPr>
        <p:spPr>
          <a:xfrm>
            <a:off x="849312" y="1414716"/>
            <a:ext cx="10193655" cy="3667760"/>
          </a:xfrm>
          <a:prstGeom prst="rect">
            <a:avLst/>
          </a:prstGeom>
          <a:noFill/>
          <a:ln>
            <a:noFill/>
          </a:ln>
        </p:spPr>
        <p:txBody>
          <a:bodyPr anchorCtr="0" anchor="t" bIns="0" lIns="0" spcFirstLastPara="1" rIns="0" wrap="square" tIns="10775">
            <a:spAutoFit/>
          </a:bodyPr>
          <a:lstStyle/>
          <a:p>
            <a:pPr indent="0" lvl="0" marL="12700" marR="75565" rtl="0" algn="l">
              <a:lnSpc>
                <a:spcPct val="100800"/>
              </a:lnSpc>
              <a:spcBef>
                <a:spcPts val="0"/>
              </a:spcBef>
              <a:spcAft>
                <a:spcPts val="0"/>
              </a:spcAft>
              <a:buNone/>
            </a:pPr>
            <a:r>
              <a:rPr b="1" lang="en-US" sz="1800">
                <a:solidFill>
                  <a:srgbClr val="0A48CA"/>
                </a:solidFill>
                <a:latin typeface="Calibri"/>
                <a:ea typeface="Calibri"/>
                <a:cs typeface="Calibri"/>
                <a:sym typeface="Calibri"/>
              </a:rPr>
              <a:t>Executive Summary: </a:t>
            </a:r>
            <a:r>
              <a:rPr lang="en-US" sz="1800">
                <a:solidFill>
                  <a:srgbClr val="292929"/>
                </a:solidFill>
                <a:latin typeface="Calibri"/>
                <a:ea typeface="Calibri"/>
                <a:cs typeface="Calibri"/>
                <a:sym typeface="Calibri"/>
              </a:rPr>
              <a:t>This project employs a comprehensive approach to predict the successful landing of the Falcon 9 first stage, incorporating data collection, processing, exploratory analysis, interactive visualizations, and predictive modeling.</a:t>
            </a:r>
            <a:endParaRPr sz="1800">
              <a:latin typeface="Calibri"/>
              <a:ea typeface="Calibri"/>
              <a:cs typeface="Calibri"/>
              <a:sym typeface="Calibri"/>
            </a:endParaRPr>
          </a:p>
          <a:p>
            <a:pPr indent="0" lvl="0" marL="12700" marR="376555" rtl="0" algn="l">
              <a:lnSpc>
                <a:spcPct val="117222"/>
              </a:lnSpc>
              <a:spcBef>
                <a:spcPts val="1555"/>
              </a:spcBef>
              <a:spcAft>
                <a:spcPts val="0"/>
              </a:spcAft>
              <a:buNone/>
            </a:pPr>
            <a:r>
              <a:rPr b="1" lang="en-US" sz="1800">
                <a:solidFill>
                  <a:srgbClr val="292929"/>
                </a:solidFill>
                <a:latin typeface="Calibri"/>
                <a:ea typeface="Calibri"/>
                <a:cs typeface="Calibri"/>
                <a:sym typeface="Calibri"/>
              </a:rPr>
              <a:t>Data Collection Methodology</a:t>
            </a:r>
            <a:r>
              <a:rPr lang="en-US" sz="1800">
                <a:solidFill>
                  <a:srgbClr val="292929"/>
                </a:solidFill>
                <a:latin typeface="Calibri"/>
                <a:ea typeface="Calibri"/>
                <a:cs typeface="Calibri"/>
                <a:sym typeface="Calibri"/>
              </a:rPr>
              <a:t>: Data was sourced from the SpaceX API, which provided detailed records of Falcon 9 launches, including launch dates, sites, payloads, and outcomes.</a:t>
            </a:r>
            <a:endParaRPr sz="1800">
              <a:latin typeface="Calibri"/>
              <a:ea typeface="Calibri"/>
              <a:cs typeface="Calibri"/>
              <a:sym typeface="Calibri"/>
            </a:endParaRPr>
          </a:p>
          <a:p>
            <a:pPr indent="0" lvl="0" marL="12700" marR="5080" rtl="0" algn="l">
              <a:lnSpc>
                <a:spcPct val="100800"/>
              </a:lnSpc>
              <a:spcBef>
                <a:spcPts val="1360"/>
              </a:spcBef>
              <a:spcAft>
                <a:spcPts val="0"/>
              </a:spcAft>
              <a:buNone/>
            </a:pPr>
            <a:r>
              <a:rPr b="1" lang="en-US" sz="1800">
                <a:solidFill>
                  <a:srgbClr val="292929"/>
                </a:solidFill>
                <a:latin typeface="Calibri"/>
                <a:ea typeface="Calibri"/>
                <a:cs typeface="Calibri"/>
                <a:sym typeface="Calibri"/>
              </a:rPr>
              <a:t>Perform Data Wrangling</a:t>
            </a:r>
            <a:r>
              <a:rPr lang="en-US" sz="1800">
                <a:solidFill>
                  <a:srgbClr val="292929"/>
                </a:solidFill>
                <a:latin typeface="Calibri"/>
                <a:ea typeface="Calibri"/>
                <a:cs typeface="Calibri"/>
                <a:sym typeface="Calibri"/>
              </a:rPr>
              <a:t>: Data cleaning involved handling missing values, standardizing formats, and ensuring consistency. Key features were extracted and new features engineered to enrich the dataset.</a:t>
            </a:r>
            <a:endParaRPr sz="1800">
              <a:latin typeface="Calibri"/>
              <a:ea typeface="Calibri"/>
              <a:cs typeface="Calibri"/>
              <a:sym typeface="Calibri"/>
            </a:endParaRPr>
          </a:p>
          <a:p>
            <a:pPr indent="0" lvl="0" marL="12700" rtl="0" algn="l">
              <a:lnSpc>
                <a:spcPct val="100000"/>
              </a:lnSpc>
              <a:spcBef>
                <a:spcPts val="1370"/>
              </a:spcBef>
              <a:spcAft>
                <a:spcPts val="0"/>
              </a:spcAft>
              <a:buNone/>
            </a:pPr>
            <a:r>
              <a:rPr b="1" lang="en-US" sz="1800">
                <a:solidFill>
                  <a:srgbClr val="292929"/>
                </a:solidFill>
                <a:latin typeface="Calibri"/>
                <a:ea typeface="Calibri"/>
                <a:cs typeface="Calibri"/>
                <a:sym typeface="Calibri"/>
              </a:rPr>
              <a:t>Perform Exploratory Data Analysis (EDA) Using Visualization and SQL:</a:t>
            </a:r>
            <a:endParaRPr sz="1800">
              <a:latin typeface="Calibri"/>
              <a:ea typeface="Calibri"/>
              <a:cs typeface="Calibri"/>
              <a:sym typeface="Calibri"/>
            </a:endParaRPr>
          </a:p>
          <a:p>
            <a:pPr indent="-285750" lvl="0" marL="298450" rtl="0" algn="l">
              <a:lnSpc>
                <a:spcPct val="100000"/>
              </a:lnSpc>
              <a:spcBef>
                <a:spcPts val="1445"/>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Visualized launch success rates, payloads, and launch sites using Matplotlib and Seaborn.</a:t>
            </a:r>
            <a:endParaRPr sz="1800">
              <a:latin typeface="Calibri"/>
              <a:ea typeface="Calibri"/>
              <a:cs typeface="Calibri"/>
              <a:sym typeface="Calibri"/>
            </a:endParaRPr>
          </a:p>
          <a:p>
            <a:pPr indent="-285750" lvl="0" marL="298450" rtl="0" algn="l">
              <a:lnSpc>
                <a:spcPct val="100000"/>
              </a:lnSpc>
              <a:spcBef>
                <a:spcPts val="1370"/>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Executed SQL queries to derive insights and answer specific questions regarding the dataset.</a:t>
            </a:r>
            <a:endParaRPr sz="1800">
              <a:latin typeface="Calibri"/>
              <a:ea typeface="Calibri"/>
              <a:cs typeface="Calibri"/>
              <a:sym typeface="Calibri"/>
            </a:endParaRPr>
          </a:p>
        </p:txBody>
      </p:sp>
      <p:sp>
        <p:nvSpPr>
          <p:cNvPr id="86" name="Google Shape;86;p12"/>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160020" rtl="0" algn="l">
              <a:lnSpc>
                <a:spcPct val="120666"/>
              </a:lnSpc>
              <a:spcBef>
                <a:spcPts val="0"/>
              </a:spcBef>
              <a:spcAft>
                <a:spcPts val="0"/>
              </a:spcAft>
              <a:buNone/>
            </a:pPr>
            <a:fld id="{00000000-1234-1234-1234-123412341234}" type="slidenum">
              <a:rPr lang="en-US"/>
              <a:t>‹#›</a:t>
            </a:fld>
            <a:endParaRPr/>
          </a:p>
        </p:txBody>
      </p:sp>
      <p:sp>
        <p:nvSpPr>
          <p:cNvPr id="87" name="Google Shape;87;p12"/>
          <p:cNvSpPr txBox="1"/>
          <p:nvPr>
            <p:ph type="title"/>
          </p:nvPr>
        </p:nvSpPr>
        <p:spPr>
          <a:xfrm>
            <a:off x="849296" y="420625"/>
            <a:ext cx="35994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Methodology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3"/>
          <p:cNvSpPr txBox="1"/>
          <p:nvPr/>
        </p:nvSpPr>
        <p:spPr>
          <a:xfrm>
            <a:off x="849312" y="1414716"/>
            <a:ext cx="9855900" cy="4769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1800">
                <a:solidFill>
                  <a:srgbClr val="292929"/>
                </a:solidFill>
                <a:latin typeface="Calibri"/>
                <a:ea typeface="Calibri"/>
                <a:cs typeface="Calibri"/>
                <a:sym typeface="Calibri"/>
              </a:rPr>
              <a:t>Perform Interactive Visual Analytics Using Folium and Plotly Dash:</a:t>
            </a:r>
            <a:endParaRPr sz="1800">
              <a:latin typeface="Calibri"/>
              <a:ea typeface="Calibri"/>
              <a:cs typeface="Calibri"/>
              <a:sym typeface="Calibri"/>
            </a:endParaRPr>
          </a:p>
          <a:p>
            <a:pPr indent="-285750" lvl="0" marL="298450" rtl="0" algn="l">
              <a:lnSpc>
                <a:spcPct val="100000"/>
              </a:lnSpc>
              <a:spcBef>
                <a:spcPts val="1445"/>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Used Folium to create interactive maps displaying launch sites and outcomes.</a:t>
            </a:r>
            <a:endParaRPr sz="1800">
              <a:latin typeface="Calibri"/>
              <a:ea typeface="Calibri"/>
              <a:cs typeface="Calibri"/>
              <a:sym typeface="Calibri"/>
            </a:endParaRPr>
          </a:p>
          <a:p>
            <a:pPr indent="-286385" lvl="0" marL="298450" marR="5080" rtl="0" algn="l">
              <a:lnSpc>
                <a:spcPct val="100800"/>
              </a:lnSpc>
              <a:spcBef>
                <a:spcPts val="1355"/>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Developed a Plotly Dash application with interactive components like dropdowns and sliders to analyze launch success rates and payload ranges.</a:t>
            </a:r>
            <a:endParaRPr sz="1800">
              <a:latin typeface="Calibri"/>
              <a:ea typeface="Calibri"/>
              <a:cs typeface="Calibri"/>
              <a:sym typeface="Calibri"/>
            </a:endParaRPr>
          </a:p>
          <a:p>
            <a:pPr indent="0" lvl="0" marL="12700" rtl="0" algn="l">
              <a:lnSpc>
                <a:spcPct val="100000"/>
              </a:lnSpc>
              <a:spcBef>
                <a:spcPts val="1445"/>
              </a:spcBef>
              <a:spcAft>
                <a:spcPts val="0"/>
              </a:spcAft>
              <a:buNone/>
            </a:pPr>
            <a:r>
              <a:rPr b="1" lang="en-US" sz="1800">
                <a:solidFill>
                  <a:srgbClr val="292929"/>
                </a:solidFill>
                <a:latin typeface="Calibri"/>
                <a:ea typeface="Calibri"/>
                <a:cs typeface="Calibri"/>
                <a:sym typeface="Calibri"/>
              </a:rPr>
              <a:t>Perform Predictive Analysis Using Classification Models:</a:t>
            </a:r>
            <a:endParaRPr sz="1800">
              <a:latin typeface="Calibri"/>
              <a:ea typeface="Calibri"/>
              <a:cs typeface="Calibri"/>
              <a:sym typeface="Calibri"/>
            </a:endParaRPr>
          </a:p>
          <a:p>
            <a:pPr indent="-286385" lvl="0" marL="298450" marR="18415" rtl="0" algn="l">
              <a:lnSpc>
                <a:spcPct val="100800"/>
              </a:lnSpc>
              <a:spcBef>
                <a:spcPts val="1350"/>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Built and evaluated various classification models including Logistic Regression, SVM, KNN, and Decision Trees.</a:t>
            </a:r>
            <a:endParaRPr sz="1800">
              <a:latin typeface="Calibri"/>
              <a:ea typeface="Calibri"/>
              <a:cs typeface="Calibri"/>
              <a:sym typeface="Calibri"/>
            </a:endParaRPr>
          </a:p>
          <a:p>
            <a:pPr indent="-285750" lvl="0" marL="298450" rtl="0" algn="l">
              <a:lnSpc>
                <a:spcPct val="100000"/>
              </a:lnSpc>
              <a:spcBef>
                <a:spcPts val="1375"/>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Employed GridSearchCV for hyperparameter tuning.</a:t>
            </a:r>
            <a:endParaRPr sz="1800">
              <a:latin typeface="Calibri"/>
              <a:ea typeface="Calibri"/>
              <a:cs typeface="Calibri"/>
              <a:sym typeface="Calibri"/>
            </a:endParaRPr>
          </a:p>
          <a:p>
            <a:pPr indent="-286385" lvl="0" marL="298450" marR="172720" rtl="0" algn="l">
              <a:lnSpc>
                <a:spcPct val="100800"/>
              </a:lnSpc>
              <a:spcBef>
                <a:spcPts val="1425"/>
              </a:spcBef>
              <a:spcAft>
                <a:spcPts val="0"/>
              </a:spcAft>
              <a:buClr>
                <a:srgbClr val="292929"/>
              </a:buClr>
              <a:buSzPts val="1800"/>
              <a:buFont typeface="Arial"/>
              <a:buChar char="•"/>
            </a:pPr>
            <a:r>
              <a:rPr lang="en-US" sz="1800">
                <a:solidFill>
                  <a:srgbClr val="292929"/>
                </a:solidFill>
                <a:latin typeface="Calibri"/>
                <a:ea typeface="Calibri"/>
                <a:cs typeface="Calibri"/>
                <a:sym typeface="Calibri"/>
              </a:rPr>
              <a:t>Evaluated models based on accuracy, and identified the best performing model for predicting landing success.</a:t>
            </a:r>
            <a:endParaRPr sz="1800">
              <a:latin typeface="Calibri"/>
              <a:ea typeface="Calibri"/>
              <a:cs typeface="Calibri"/>
              <a:sym typeface="Calibri"/>
            </a:endParaRPr>
          </a:p>
          <a:p>
            <a:pPr indent="0" lvl="0" marL="0" rtl="0" algn="l">
              <a:lnSpc>
                <a:spcPct val="100000"/>
              </a:lnSpc>
              <a:spcBef>
                <a:spcPts val="0"/>
              </a:spcBef>
              <a:spcAft>
                <a:spcPts val="0"/>
              </a:spcAft>
              <a:buNone/>
            </a:pPr>
            <a:r>
              <a:t/>
            </a:r>
            <a:endParaRPr sz="1800">
              <a:latin typeface="Calibri"/>
              <a:ea typeface="Calibri"/>
              <a:cs typeface="Calibri"/>
              <a:sym typeface="Calibri"/>
            </a:endParaRPr>
          </a:p>
          <a:p>
            <a:pPr indent="0" lvl="0" marL="0" rtl="0" algn="l">
              <a:lnSpc>
                <a:spcPct val="100000"/>
              </a:lnSpc>
              <a:spcBef>
                <a:spcPts val="505"/>
              </a:spcBef>
              <a:spcAft>
                <a:spcPts val="0"/>
              </a:spcAft>
              <a:buNone/>
            </a:pPr>
            <a:r>
              <a:t/>
            </a:r>
            <a:endParaRPr sz="1800">
              <a:latin typeface="Calibri"/>
              <a:ea typeface="Calibri"/>
              <a:cs typeface="Calibri"/>
              <a:sym typeface="Calibri"/>
            </a:endParaRPr>
          </a:p>
          <a:p>
            <a:pPr indent="0" lvl="0" marL="12700" rtl="0" algn="l">
              <a:lnSpc>
                <a:spcPct val="100000"/>
              </a:lnSpc>
              <a:spcBef>
                <a:spcPts val="0"/>
              </a:spcBef>
              <a:spcAft>
                <a:spcPts val="0"/>
              </a:spcAft>
              <a:buNone/>
            </a:pPr>
            <a:r>
              <a:rPr b="1" lang="en-US" sz="1800">
                <a:solidFill>
                  <a:srgbClr val="292929"/>
                </a:solidFill>
                <a:latin typeface="Calibri"/>
                <a:ea typeface="Calibri"/>
                <a:cs typeface="Calibri"/>
                <a:sym typeface="Calibri"/>
              </a:rPr>
              <a:t>Github URL: </a:t>
            </a:r>
            <a:r>
              <a:rPr lang="en-US" sz="1800">
                <a:solidFill>
                  <a:srgbClr val="292929"/>
                </a:solidFill>
                <a:latin typeface="Calibri"/>
                <a:ea typeface="Calibri"/>
                <a:cs typeface="Calibri"/>
                <a:sym typeface="Calibri"/>
              </a:rPr>
              <a:t>https://github.com/Danisk43/IBM-Data-Science-Capstone-SpaceX</a:t>
            </a:r>
            <a:endParaRPr sz="1800">
              <a:latin typeface="Calibri"/>
              <a:ea typeface="Calibri"/>
              <a:cs typeface="Calibri"/>
              <a:sym typeface="Calibri"/>
            </a:endParaRPr>
          </a:p>
        </p:txBody>
      </p:sp>
      <p:sp>
        <p:nvSpPr>
          <p:cNvPr id="93" name="Google Shape;93;p13"/>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160020" rtl="0" algn="l">
              <a:lnSpc>
                <a:spcPct val="120666"/>
              </a:lnSpc>
              <a:spcBef>
                <a:spcPts val="0"/>
              </a:spcBef>
              <a:spcAft>
                <a:spcPts val="0"/>
              </a:spcAft>
              <a:buNone/>
            </a:pPr>
            <a:fld id="{00000000-1234-1234-1234-123412341234}" type="slidenum">
              <a:rPr lang="en-US"/>
              <a:t>‹#›</a:t>
            </a:fld>
            <a:endParaRPr/>
          </a:p>
        </p:txBody>
      </p:sp>
      <p:sp>
        <p:nvSpPr>
          <p:cNvPr id="94" name="Google Shape;94;p13"/>
          <p:cNvSpPr txBox="1"/>
          <p:nvPr>
            <p:ph type="title"/>
          </p:nvPr>
        </p:nvSpPr>
        <p:spPr>
          <a:xfrm>
            <a:off x="849294" y="420625"/>
            <a:ext cx="38814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Methodology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4"/>
          <p:cNvSpPr txBox="1"/>
          <p:nvPr/>
        </p:nvSpPr>
        <p:spPr>
          <a:xfrm>
            <a:off x="849312" y="1443672"/>
            <a:ext cx="3417570" cy="357505"/>
          </a:xfrm>
          <a:prstGeom prst="rect">
            <a:avLst/>
          </a:prstGeom>
          <a:noFill/>
          <a:ln>
            <a:noFill/>
          </a:ln>
        </p:spPr>
        <p:txBody>
          <a:bodyPr anchorCtr="0" anchor="t" bIns="0" lIns="0" spcFirstLastPara="1" rIns="0" wrap="square" tIns="15875">
            <a:spAutoFit/>
          </a:bodyPr>
          <a:lstStyle/>
          <a:p>
            <a:pPr indent="-228600" lvl="0" marL="241300" rtl="0" algn="l">
              <a:lnSpc>
                <a:spcPct val="100000"/>
              </a:lnSpc>
              <a:spcBef>
                <a:spcPts val="0"/>
              </a:spcBef>
              <a:spcAft>
                <a:spcPts val="0"/>
              </a:spcAft>
              <a:buClr>
                <a:srgbClr val="292929"/>
              </a:buClr>
              <a:buSzPts val="2150"/>
              <a:buFont typeface="Arial"/>
              <a:buChar char="•"/>
            </a:pPr>
            <a:r>
              <a:rPr lang="en-US" sz="2150">
                <a:solidFill>
                  <a:srgbClr val="292929"/>
                </a:solidFill>
                <a:latin typeface="Helvetica Neue"/>
                <a:ea typeface="Helvetica Neue"/>
                <a:cs typeface="Helvetica Neue"/>
                <a:sym typeface="Helvetica Neue"/>
              </a:rPr>
              <a:t>Step 1: </a:t>
            </a:r>
            <a:r>
              <a:rPr lang="en-US" sz="2150">
                <a:solidFill>
                  <a:srgbClr val="292929"/>
                </a:solidFill>
                <a:latin typeface="Calibri"/>
                <a:ea typeface="Calibri"/>
                <a:cs typeface="Calibri"/>
                <a:sym typeface="Calibri"/>
              </a:rPr>
              <a:t>SpaceX API Request</a:t>
            </a:r>
            <a:endParaRPr sz="2150">
              <a:latin typeface="Calibri"/>
              <a:ea typeface="Calibri"/>
              <a:cs typeface="Calibri"/>
              <a:sym typeface="Calibri"/>
            </a:endParaRPr>
          </a:p>
        </p:txBody>
      </p:sp>
      <p:sp>
        <p:nvSpPr>
          <p:cNvPr id="100" name="Google Shape;100;p14"/>
          <p:cNvSpPr txBox="1"/>
          <p:nvPr/>
        </p:nvSpPr>
        <p:spPr>
          <a:xfrm>
            <a:off x="849312" y="2988881"/>
            <a:ext cx="3843020" cy="357505"/>
          </a:xfrm>
          <a:prstGeom prst="rect">
            <a:avLst/>
          </a:prstGeom>
          <a:noFill/>
          <a:ln>
            <a:noFill/>
          </a:ln>
        </p:spPr>
        <p:txBody>
          <a:bodyPr anchorCtr="0" anchor="t" bIns="0" lIns="0" spcFirstLastPara="1" rIns="0" wrap="square" tIns="15875">
            <a:spAutoFit/>
          </a:bodyPr>
          <a:lstStyle/>
          <a:p>
            <a:pPr indent="-228600" lvl="0" marL="241300" rtl="0" algn="l">
              <a:lnSpc>
                <a:spcPct val="100000"/>
              </a:lnSpc>
              <a:spcBef>
                <a:spcPts val="0"/>
              </a:spcBef>
              <a:spcAft>
                <a:spcPts val="0"/>
              </a:spcAft>
              <a:buClr>
                <a:srgbClr val="292929"/>
              </a:buClr>
              <a:buSzPts val="2150"/>
              <a:buFont typeface="Arial"/>
              <a:buChar char="•"/>
            </a:pPr>
            <a:r>
              <a:rPr lang="en-US" sz="2150">
                <a:solidFill>
                  <a:srgbClr val="292929"/>
                </a:solidFill>
                <a:latin typeface="Calibri"/>
                <a:ea typeface="Calibri"/>
                <a:cs typeface="Calibri"/>
                <a:sym typeface="Calibri"/>
              </a:rPr>
              <a:t>Step 2: Web Scraping Wikipedia</a:t>
            </a:r>
            <a:endParaRPr sz="2150">
              <a:latin typeface="Calibri"/>
              <a:ea typeface="Calibri"/>
              <a:cs typeface="Calibri"/>
              <a:sym typeface="Calibri"/>
            </a:endParaRPr>
          </a:p>
        </p:txBody>
      </p:sp>
      <p:sp>
        <p:nvSpPr>
          <p:cNvPr id="101" name="Google Shape;101;p14"/>
          <p:cNvSpPr txBox="1"/>
          <p:nvPr/>
        </p:nvSpPr>
        <p:spPr>
          <a:xfrm>
            <a:off x="849312" y="4533963"/>
            <a:ext cx="2941320" cy="357505"/>
          </a:xfrm>
          <a:prstGeom prst="rect">
            <a:avLst/>
          </a:prstGeom>
          <a:noFill/>
          <a:ln>
            <a:noFill/>
          </a:ln>
        </p:spPr>
        <p:txBody>
          <a:bodyPr anchorCtr="0" anchor="t" bIns="0" lIns="0" spcFirstLastPara="1" rIns="0" wrap="square" tIns="15875">
            <a:spAutoFit/>
          </a:bodyPr>
          <a:lstStyle/>
          <a:p>
            <a:pPr indent="-228600" lvl="0" marL="241300" rtl="0" algn="l">
              <a:lnSpc>
                <a:spcPct val="100000"/>
              </a:lnSpc>
              <a:spcBef>
                <a:spcPts val="0"/>
              </a:spcBef>
              <a:spcAft>
                <a:spcPts val="0"/>
              </a:spcAft>
              <a:buClr>
                <a:srgbClr val="292929"/>
              </a:buClr>
              <a:buSzPts val="2150"/>
              <a:buFont typeface="Arial"/>
              <a:buChar char="•"/>
            </a:pPr>
            <a:r>
              <a:rPr lang="en-US" sz="2150">
                <a:solidFill>
                  <a:srgbClr val="292929"/>
                </a:solidFill>
                <a:latin typeface="Calibri"/>
                <a:ea typeface="Calibri"/>
                <a:cs typeface="Calibri"/>
                <a:sym typeface="Calibri"/>
              </a:rPr>
              <a:t>Step 3: Data Integration</a:t>
            </a:r>
            <a:endParaRPr sz="2150">
              <a:latin typeface="Calibri"/>
              <a:ea typeface="Calibri"/>
              <a:cs typeface="Calibri"/>
              <a:sym typeface="Calibri"/>
            </a:endParaRPr>
          </a:p>
        </p:txBody>
      </p:sp>
      <p:sp>
        <p:nvSpPr>
          <p:cNvPr id="102" name="Google Shape;102;p14"/>
          <p:cNvSpPr txBox="1"/>
          <p:nvPr>
            <p:ph type="title"/>
          </p:nvPr>
        </p:nvSpPr>
        <p:spPr>
          <a:xfrm>
            <a:off x="849312" y="412368"/>
            <a:ext cx="10493375" cy="63246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Data Collection</a:t>
            </a:r>
            <a:endParaRPr/>
          </a:p>
        </p:txBody>
      </p:sp>
      <p:grpSp>
        <p:nvGrpSpPr>
          <p:cNvPr id="103" name="Google Shape;103;p14"/>
          <p:cNvGrpSpPr/>
          <p:nvPr/>
        </p:nvGrpSpPr>
        <p:grpSpPr>
          <a:xfrm>
            <a:off x="2728976" y="2062226"/>
            <a:ext cx="1638300" cy="647700"/>
            <a:chOff x="2728976" y="2062226"/>
            <a:chExt cx="1638300" cy="647700"/>
          </a:xfrm>
        </p:grpSpPr>
        <p:sp>
          <p:nvSpPr>
            <p:cNvPr id="104" name="Google Shape;104;p14"/>
            <p:cNvSpPr/>
            <p:nvPr/>
          </p:nvSpPr>
          <p:spPr>
            <a:xfrm>
              <a:off x="2728976" y="2062226"/>
              <a:ext cx="1638300" cy="647700"/>
            </a:xfrm>
            <a:custGeom>
              <a:rect b="b" l="l" r="r" t="t"/>
              <a:pathLst>
                <a:path extrusionOk="0" h="647700" w="1638300">
                  <a:moveTo>
                    <a:pt x="1314450" y="0"/>
                  </a:moveTo>
                  <a:lnTo>
                    <a:pt x="0" y="0"/>
                  </a:lnTo>
                  <a:lnTo>
                    <a:pt x="323723" y="323850"/>
                  </a:lnTo>
                  <a:lnTo>
                    <a:pt x="0" y="647700"/>
                  </a:lnTo>
                  <a:lnTo>
                    <a:pt x="1314450" y="647700"/>
                  </a:lnTo>
                  <a:lnTo>
                    <a:pt x="1638300" y="323850"/>
                  </a:lnTo>
                  <a:lnTo>
                    <a:pt x="1314450"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5" name="Google Shape;105;p14"/>
            <p:cNvSpPr/>
            <p:nvPr/>
          </p:nvSpPr>
          <p:spPr>
            <a:xfrm>
              <a:off x="2728976" y="2062226"/>
              <a:ext cx="1638300" cy="647700"/>
            </a:xfrm>
            <a:custGeom>
              <a:rect b="b" l="l" r="r" t="t"/>
              <a:pathLst>
                <a:path extrusionOk="0" h="647700" w="1638300">
                  <a:moveTo>
                    <a:pt x="0" y="0"/>
                  </a:moveTo>
                  <a:lnTo>
                    <a:pt x="1314450" y="0"/>
                  </a:lnTo>
                  <a:lnTo>
                    <a:pt x="1638300" y="323850"/>
                  </a:lnTo>
                  <a:lnTo>
                    <a:pt x="1314450" y="647700"/>
                  </a:lnTo>
                  <a:lnTo>
                    <a:pt x="0" y="647700"/>
                  </a:lnTo>
                  <a:lnTo>
                    <a:pt x="323723" y="323850"/>
                  </a:lnTo>
                  <a:lnTo>
                    <a:pt x="0" y="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06" name="Google Shape;106;p14"/>
          <p:cNvSpPr txBox="1"/>
          <p:nvPr/>
        </p:nvSpPr>
        <p:spPr>
          <a:xfrm>
            <a:off x="3099180" y="2139632"/>
            <a:ext cx="814069" cy="443865"/>
          </a:xfrm>
          <a:prstGeom prst="rect">
            <a:avLst/>
          </a:prstGeom>
          <a:noFill/>
          <a:ln>
            <a:noFill/>
          </a:ln>
        </p:spPr>
        <p:txBody>
          <a:bodyPr anchorCtr="0" anchor="t" bIns="0" lIns="0" spcFirstLastPara="1" rIns="0" wrap="square" tIns="33000">
            <a:spAutoFit/>
          </a:bodyPr>
          <a:lstStyle/>
          <a:p>
            <a:pPr indent="0" lvl="0" marL="12700" marR="5080" rtl="0" algn="l">
              <a:lnSpc>
                <a:spcPct val="112857"/>
              </a:lnSpc>
              <a:spcBef>
                <a:spcPts val="0"/>
              </a:spcBef>
              <a:spcAft>
                <a:spcPts val="0"/>
              </a:spcAft>
              <a:buNone/>
            </a:pPr>
            <a:r>
              <a:rPr lang="en-US" sz="1400">
                <a:solidFill>
                  <a:srgbClr val="FFFFFF"/>
                </a:solidFill>
                <a:latin typeface="Calibri"/>
                <a:ea typeface="Calibri"/>
                <a:cs typeface="Calibri"/>
                <a:sym typeface="Calibri"/>
              </a:rPr>
              <a:t>Initiate API Request</a:t>
            </a:r>
            <a:endParaRPr sz="1400">
              <a:latin typeface="Calibri"/>
              <a:ea typeface="Calibri"/>
              <a:cs typeface="Calibri"/>
              <a:sym typeface="Calibri"/>
            </a:endParaRPr>
          </a:p>
        </p:txBody>
      </p:sp>
      <p:grpSp>
        <p:nvGrpSpPr>
          <p:cNvPr id="107" name="Google Shape;107;p14"/>
          <p:cNvGrpSpPr/>
          <p:nvPr/>
        </p:nvGrpSpPr>
        <p:grpSpPr>
          <a:xfrm>
            <a:off x="4205351" y="2062226"/>
            <a:ext cx="1628775" cy="647700"/>
            <a:chOff x="4205351" y="2062226"/>
            <a:chExt cx="1628775" cy="647700"/>
          </a:xfrm>
        </p:grpSpPr>
        <p:sp>
          <p:nvSpPr>
            <p:cNvPr id="108" name="Google Shape;108;p14"/>
            <p:cNvSpPr/>
            <p:nvPr/>
          </p:nvSpPr>
          <p:spPr>
            <a:xfrm>
              <a:off x="4205351" y="2062226"/>
              <a:ext cx="1628775" cy="647700"/>
            </a:xfrm>
            <a:custGeom>
              <a:rect b="b" l="l" r="r" t="t"/>
              <a:pathLst>
                <a:path extrusionOk="0" h="647700" w="1628775">
                  <a:moveTo>
                    <a:pt x="1304925" y="0"/>
                  </a:moveTo>
                  <a:lnTo>
                    <a:pt x="0" y="0"/>
                  </a:lnTo>
                  <a:lnTo>
                    <a:pt x="323850" y="323850"/>
                  </a:lnTo>
                  <a:lnTo>
                    <a:pt x="0" y="647700"/>
                  </a:lnTo>
                  <a:lnTo>
                    <a:pt x="1304925" y="647700"/>
                  </a:lnTo>
                  <a:lnTo>
                    <a:pt x="1628775" y="323850"/>
                  </a:lnTo>
                  <a:lnTo>
                    <a:pt x="1304925"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9" name="Google Shape;109;p14"/>
            <p:cNvSpPr/>
            <p:nvPr/>
          </p:nvSpPr>
          <p:spPr>
            <a:xfrm>
              <a:off x="4205351" y="2062226"/>
              <a:ext cx="1628775" cy="647700"/>
            </a:xfrm>
            <a:custGeom>
              <a:rect b="b" l="l" r="r" t="t"/>
              <a:pathLst>
                <a:path extrusionOk="0" h="647700" w="1628775">
                  <a:moveTo>
                    <a:pt x="0" y="0"/>
                  </a:moveTo>
                  <a:lnTo>
                    <a:pt x="1304925" y="0"/>
                  </a:lnTo>
                  <a:lnTo>
                    <a:pt x="1628775" y="323850"/>
                  </a:lnTo>
                  <a:lnTo>
                    <a:pt x="1304925" y="647700"/>
                  </a:lnTo>
                  <a:lnTo>
                    <a:pt x="0" y="647700"/>
                  </a:lnTo>
                  <a:lnTo>
                    <a:pt x="323850" y="323850"/>
                  </a:lnTo>
                  <a:lnTo>
                    <a:pt x="0" y="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10" name="Google Shape;110;p14"/>
          <p:cNvSpPr txBox="1"/>
          <p:nvPr/>
        </p:nvSpPr>
        <p:spPr>
          <a:xfrm>
            <a:off x="4763770" y="2041842"/>
            <a:ext cx="540385" cy="643890"/>
          </a:xfrm>
          <a:prstGeom prst="rect">
            <a:avLst/>
          </a:prstGeom>
          <a:noFill/>
          <a:ln>
            <a:noFill/>
          </a:ln>
        </p:spPr>
        <p:txBody>
          <a:bodyPr anchorCtr="0" anchor="t" bIns="0" lIns="0" spcFirstLastPara="1" rIns="0" wrap="square" tIns="33000">
            <a:spAutoFit/>
          </a:bodyPr>
          <a:lstStyle/>
          <a:p>
            <a:pPr indent="-1904" lvl="0" marL="12700" marR="5080" rtl="0" algn="ctr">
              <a:lnSpc>
                <a:spcPct val="112857"/>
              </a:lnSpc>
              <a:spcBef>
                <a:spcPts val="0"/>
              </a:spcBef>
              <a:spcAft>
                <a:spcPts val="0"/>
              </a:spcAft>
              <a:buNone/>
            </a:pPr>
            <a:r>
              <a:rPr lang="en-US" sz="1400">
                <a:solidFill>
                  <a:srgbClr val="FFFFFF"/>
                </a:solidFill>
                <a:latin typeface="Calibri"/>
                <a:ea typeface="Calibri"/>
                <a:cs typeface="Calibri"/>
                <a:sym typeface="Calibri"/>
              </a:rPr>
              <a:t>Fetch Launch Data</a:t>
            </a:r>
            <a:endParaRPr sz="1400">
              <a:latin typeface="Calibri"/>
              <a:ea typeface="Calibri"/>
              <a:cs typeface="Calibri"/>
              <a:sym typeface="Calibri"/>
            </a:endParaRPr>
          </a:p>
        </p:txBody>
      </p:sp>
      <p:grpSp>
        <p:nvGrpSpPr>
          <p:cNvPr id="111" name="Google Shape;111;p14"/>
          <p:cNvGrpSpPr/>
          <p:nvPr/>
        </p:nvGrpSpPr>
        <p:grpSpPr>
          <a:xfrm>
            <a:off x="5672201" y="2062226"/>
            <a:ext cx="1628775" cy="647700"/>
            <a:chOff x="5672201" y="2062226"/>
            <a:chExt cx="1628775" cy="647700"/>
          </a:xfrm>
        </p:grpSpPr>
        <p:sp>
          <p:nvSpPr>
            <p:cNvPr id="112" name="Google Shape;112;p14"/>
            <p:cNvSpPr/>
            <p:nvPr/>
          </p:nvSpPr>
          <p:spPr>
            <a:xfrm>
              <a:off x="5672201" y="2062226"/>
              <a:ext cx="1628775" cy="647700"/>
            </a:xfrm>
            <a:custGeom>
              <a:rect b="b" l="l" r="r" t="t"/>
              <a:pathLst>
                <a:path extrusionOk="0" h="647700" w="1628775">
                  <a:moveTo>
                    <a:pt x="1304925" y="0"/>
                  </a:moveTo>
                  <a:lnTo>
                    <a:pt x="0" y="0"/>
                  </a:lnTo>
                  <a:lnTo>
                    <a:pt x="323850" y="323850"/>
                  </a:lnTo>
                  <a:lnTo>
                    <a:pt x="0" y="647700"/>
                  </a:lnTo>
                  <a:lnTo>
                    <a:pt x="1304925" y="647700"/>
                  </a:lnTo>
                  <a:lnTo>
                    <a:pt x="1628775" y="323850"/>
                  </a:lnTo>
                  <a:lnTo>
                    <a:pt x="1304925"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3" name="Google Shape;113;p14"/>
            <p:cNvSpPr/>
            <p:nvPr/>
          </p:nvSpPr>
          <p:spPr>
            <a:xfrm>
              <a:off x="5672201" y="2062226"/>
              <a:ext cx="1628775" cy="647700"/>
            </a:xfrm>
            <a:custGeom>
              <a:rect b="b" l="l" r="r" t="t"/>
              <a:pathLst>
                <a:path extrusionOk="0" h="647700" w="1628775">
                  <a:moveTo>
                    <a:pt x="0" y="0"/>
                  </a:moveTo>
                  <a:lnTo>
                    <a:pt x="1304925" y="0"/>
                  </a:lnTo>
                  <a:lnTo>
                    <a:pt x="1628775" y="323850"/>
                  </a:lnTo>
                  <a:lnTo>
                    <a:pt x="1304925" y="647700"/>
                  </a:lnTo>
                  <a:lnTo>
                    <a:pt x="0" y="647700"/>
                  </a:lnTo>
                  <a:lnTo>
                    <a:pt x="323850" y="323850"/>
                  </a:lnTo>
                  <a:lnTo>
                    <a:pt x="0" y="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14" name="Google Shape;114;p14"/>
          <p:cNvSpPr txBox="1"/>
          <p:nvPr/>
        </p:nvSpPr>
        <p:spPr>
          <a:xfrm>
            <a:off x="6112509" y="2139632"/>
            <a:ext cx="789305" cy="443865"/>
          </a:xfrm>
          <a:prstGeom prst="rect">
            <a:avLst/>
          </a:prstGeom>
          <a:noFill/>
          <a:ln>
            <a:noFill/>
          </a:ln>
        </p:spPr>
        <p:txBody>
          <a:bodyPr anchorCtr="0" anchor="t" bIns="0" lIns="0" spcFirstLastPara="1" rIns="0" wrap="square" tIns="33000">
            <a:spAutoFit/>
          </a:bodyPr>
          <a:lstStyle/>
          <a:p>
            <a:pPr indent="-133985" lvl="0" marL="146685" marR="5080" rtl="0" algn="l">
              <a:lnSpc>
                <a:spcPct val="112857"/>
              </a:lnSpc>
              <a:spcBef>
                <a:spcPts val="0"/>
              </a:spcBef>
              <a:spcAft>
                <a:spcPts val="0"/>
              </a:spcAft>
              <a:buNone/>
            </a:pPr>
            <a:r>
              <a:rPr lang="en-US" sz="1400">
                <a:solidFill>
                  <a:srgbClr val="FFFFFF"/>
                </a:solidFill>
                <a:latin typeface="Calibri"/>
                <a:ea typeface="Calibri"/>
                <a:cs typeface="Calibri"/>
                <a:sym typeface="Calibri"/>
              </a:rPr>
              <a:t>Store Data Locally</a:t>
            </a:r>
            <a:endParaRPr sz="1400">
              <a:latin typeface="Calibri"/>
              <a:ea typeface="Calibri"/>
              <a:cs typeface="Calibri"/>
              <a:sym typeface="Calibri"/>
            </a:endParaRPr>
          </a:p>
        </p:txBody>
      </p:sp>
      <p:grpSp>
        <p:nvGrpSpPr>
          <p:cNvPr id="115" name="Google Shape;115;p14"/>
          <p:cNvGrpSpPr/>
          <p:nvPr/>
        </p:nvGrpSpPr>
        <p:grpSpPr>
          <a:xfrm>
            <a:off x="2738501" y="3595751"/>
            <a:ext cx="1628775" cy="657225"/>
            <a:chOff x="2738501" y="3595751"/>
            <a:chExt cx="1628775" cy="657225"/>
          </a:xfrm>
        </p:grpSpPr>
        <p:sp>
          <p:nvSpPr>
            <p:cNvPr id="116" name="Google Shape;116;p14"/>
            <p:cNvSpPr/>
            <p:nvPr/>
          </p:nvSpPr>
          <p:spPr>
            <a:xfrm>
              <a:off x="2738501" y="3595751"/>
              <a:ext cx="1628775" cy="657225"/>
            </a:xfrm>
            <a:custGeom>
              <a:rect b="b" l="l" r="r" t="t"/>
              <a:pathLst>
                <a:path extrusionOk="0" h="657225" w="1628775">
                  <a:moveTo>
                    <a:pt x="1300099" y="0"/>
                  </a:moveTo>
                  <a:lnTo>
                    <a:pt x="0" y="0"/>
                  </a:lnTo>
                  <a:lnTo>
                    <a:pt x="328549" y="328549"/>
                  </a:lnTo>
                  <a:lnTo>
                    <a:pt x="0" y="657225"/>
                  </a:lnTo>
                  <a:lnTo>
                    <a:pt x="1300099" y="657225"/>
                  </a:lnTo>
                  <a:lnTo>
                    <a:pt x="1628775" y="328549"/>
                  </a:lnTo>
                  <a:lnTo>
                    <a:pt x="130009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7" name="Google Shape;117;p14"/>
            <p:cNvSpPr/>
            <p:nvPr/>
          </p:nvSpPr>
          <p:spPr>
            <a:xfrm>
              <a:off x="2738501" y="3595751"/>
              <a:ext cx="1628775" cy="657225"/>
            </a:xfrm>
            <a:custGeom>
              <a:rect b="b" l="l" r="r" t="t"/>
              <a:pathLst>
                <a:path extrusionOk="0" h="657225" w="1628775">
                  <a:moveTo>
                    <a:pt x="0" y="0"/>
                  </a:moveTo>
                  <a:lnTo>
                    <a:pt x="1300099" y="0"/>
                  </a:lnTo>
                  <a:lnTo>
                    <a:pt x="1628775" y="328549"/>
                  </a:lnTo>
                  <a:lnTo>
                    <a:pt x="1300099" y="657225"/>
                  </a:lnTo>
                  <a:lnTo>
                    <a:pt x="0" y="657225"/>
                  </a:lnTo>
                  <a:lnTo>
                    <a:pt x="328549" y="328549"/>
                  </a:lnTo>
                  <a:lnTo>
                    <a:pt x="0" y="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18" name="Google Shape;118;p14"/>
          <p:cNvSpPr txBox="1"/>
          <p:nvPr/>
        </p:nvSpPr>
        <p:spPr>
          <a:xfrm>
            <a:off x="3136900" y="3714432"/>
            <a:ext cx="850900" cy="381000"/>
          </a:xfrm>
          <a:prstGeom prst="rect">
            <a:avLst/>
          </a:prstGeom>
          <a:noFill/>
          <a:ln>
            <a:noFill/>
          </a:ln>
        </p:spPr>
        <p:txBody>
          <a:bodyPr anchorCtr="0" anchor="t" bIns="0" lIns="0" spcFirstLastPara="1" rIns="0" wrap="square" tIns="27925">
            <a:spAutoFit/>
          </a:bodyPr>
          <a:lstStyle/>
          <a:p>
            <a:pPr indent="-234315" lvl="0" marL="246379" marR="5080" rtl="0" algn="l">
              <a:lnSpc>
                <a:spcPct val="112500"/>
              </a:lnSpc>
              <a:spcBef>
                <a:spcPts val="0"/>
              </a:spcBef>
              <a:spcAft>
                <a:spcPts val="0"/>
              </a:spcAft>
              <a:buNone/>
            </a:pPr>
            <a:r>
              <a:rPr lang="en-US" sz="1200">
                <a:solidFill>
                  <a:srgbClr val="FFFFFF"/>
                </a:solidFill>
                <a:latin typeface="Calibri"/>
                <a:ea typeface="Calibri"/>
                <a:cs typeface="Calibri"/>
                <a:sym typeface="Calibri"/>
              </a:rPr>
              <a:t>Extract HTML Table</a:t>
            </a:r>
            <a:endParaRPr sz="1200">
              <a:latin typeface="Calibri"/>
              <a:ea typeface="Calibri"/>
              <a:cs typeface="Calibri"/>
              <a:sym typeface="Calibri"/>
            </a:endParaRPr>
          </a:p>
        </p:txBody>
      </p:sp>
      <p:grpSp>
        <p:nvGrpSpPr>
          <p:cNvPr id="119" name="Google Shape;119;p14"/>
          <p:cNvGrpSpPr/>
          <p:nvPr/>
        </p:nvGrpSpPr>
        <p:grpSpPr>
          <a:xfrm>
            <a:off x="4205351" y="3595751"/>
            <a:ext cx="1628775" cy="657225"/>
            <a:chOff x="4205351" y="3595751"/>
            <a:chExt cx="1628775" cy="657225"/>
          </a:xfrm>
        </p:grpSpPr>
        <p:sp>
          <p:nvSpPr>
            <p:cNvPr id="120" name="Google Shape;120;p14"/>
            <p:cNvSpPr/>
            <p:nvPr/>
          </p:nvSpPr>
          <p:spPr>
            <a:xfrm>
              <a:off x="4205351" y="3595751"/>
              <a:ext cx="1628775" cy="657225"/>
            </a:xfrm>
            <a:custGeom>
              <a:rect b="b" l="l" r="r" t="t"/>
              <a:pathLst>
                <a:path extrusionOk="0" h="657225" w="1628775">
                  <a:moveTo>
                    <a:pt x="1300099" y="0"/>
                  </a:moveTo>
                  <a:lnTo>
                    <a:pt x="0" y="0"/>
                  </a:lnTo>
                  <a:lnTo>
                    <a:pt x="328549" y="328549"/>
                  </a:lnTo>
                  <a:lnTo>
                    <a:pt x="0" y="657225"/>
                  </a:lnTo>
                  <a:lnTo>
                    <a:pt x="1300099" y="657225"/>
                  </a:lnTo>
                  <a:lnTo>
                    <a:pt x="1628775" y="328549"/>
                  </a:lnTo>
                  <a:lnTo>
                    <a:pt x="130009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1" name="Google Shape;121;p14"/>
            <p:cNvSpPr/>
            <p:nvPr/>
          </p:nvSpPr>
          <p:spPr>
            <a:xfrm>
              <a:off x="4205351" y="3595751"/>
              <a:ext cx="1628775" cy="657225"/>
            </a:xfrm>
            <a:custGeom>
              <a:rect b="b" l="l" r="r" t="t"/>
              <a:pathLst>
                <a:path extrusionOk="0" h="657225" w="1628775">
                  <a:moveTo>
                    <a:pt x="0" y="0"/>
                  </a:moveTo>
                  <a:lnTo>
                    <a:pt x="1300099" y="0"/>
                  </a:lnTo>
                  <a:lnTo>
                    <a:pt x="1628775" y="328549"/>
                  </a:lnTo>
                  <a:lnTo>
                    <a:pt x="1300099" y="657225"/>
                  </a:lnTo>
                  <a:lnTo>
                    <a:pt x="0" y="657225"/>
                  </a:lnTo>
                  <a:lnTo>
                    <a:pt x="328549" y="328549"/>
                  </a:lnTo>
                  <a:lnTo>
                    <a:pt x="0" y="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22" name="Google Shape;122;p14"/>
          <p:cNvSpPr txBox="1"/>
          <p:nvPr/>
        </p:nvSpPr>
        <p:spPr>
          <a:xfrm>
            <a:off x="4585970" y="3714432"/>
            <a:ext cx="895350" cy="381000"/>
          </a:xfrm>
          <a:prstGeom prst="rect">
            <a:avLst/>
          </a:prstGeom>
          <a:noFill/>
          <a:ln>
            <a:noFill/>
          </a:ln>
        </p:spPr>
        <p:txBody>
          <a:bodyPr anchorCtr="0" anchor="t" bIns="0" lIns="0" spcFirstLastPara="1" rIns="0" wrap="square" tIns="27925">
            <a:spAutoFit/>
          </a:bodyPr>
          <a:lstStyle/>
          <a:p>
            <a:pPr indent="113029" lvl="0" marL="12700" marR="5080" rtl="0" algn="l">
              <a:lnSpc>
                <a:spcPct val="112500"/>
              </a:lnSpc>
              <a:spcBef>
                <a:spcPts val="0"/>
              </a:spcBef>
              <a:spcAft>
                <a:spcPts val="0"/>
              </a:spcAft>
              <a:buNone/>
            </a:pPr>
            <a:r>
              <a:rPr lang="en-US" sz="1200">
                <a:solidFill>
                  <a:srgbClr val="FFFFFF"/>
                </a:solidFill>
                <a:latin typeface="Calibri"/>
                <a:ea typeface="Calibri"/>
                <a:cs typeface="Calibri"/>
                <a:sym typeface="Calibri"/>
              </a:rPr>
              <a:t>Parse with BeautifulSoup</a:t>
            </a:r>
            <a:endParaRPr sz="1200">
              <a:latin typeface="Calibri"/>
              <a:ea typeface="Calibri"/>
              <a:cs typeface="Calibri"/>
              <a:sym typeface="Calibri"/>
            </a:endParaRPr>
          </a:p>
        </p:txBody>
      </p:sp>
      <p:grpSp>
        <p:nvGrpSpPr>
          <p:cNvPr id="123" name="Google Shape;123;p14"/>
          <p:cNvGrpSpPr/>
          <p:nvPr/>
        </p:nvGrpSpPr>
        <p:grpSpPr>
          <a:xfrm>
            <a:off x="5672201" y="3595751"/>
            <a:ext cx="1628775" cy="657225"/>
            <a:chOff x="5672201" y="3595751"/>
            <a:chExt cx="1628775" cy="657225"/>
          </a:xfrm>
        </p:grpSpPr>
        <p:sp>
          <p:nvSpPr>
            <p:cNvPr id="124" name="Google Shape;124;p14"/>
            <p:cNvSpPr/>
            <p:nvPr/>
          </p:nvSpPr>
          <p:spPr>
            <a:xfrm>
              <a:off x="5672201" y="3595751"/>
              <a:ext cx="1628775" cy="657225"/>
            </a:xfrm>
            <a:custGeom>
              <a:rect b="b" l="l" r="r" t="t"/>
              <a:pathLst>
                <a:path extrusionOk="0" h="657225" w="1628775">
                  <a:moveTo>
                    <a:pt x="1300099" y="0"/>
                  </a:moveTo>
                  <a:lnTo>
                    <a:pt x="0" y="0"/>
                  </a:lnTo>
                  <a:lnTo>
                    <a:pt x="328549" y="328549"/>
                  </a:lnTo>
                  <a:lnTo>
                    <a:pt x="0" y="657225"/>
                  </a:lnTo>
                  <a:lnTo>
                    <a:pt x="1300099" y="657225"/>
                  </a:lnTo>
                  <a:lnTo>
                    <a:pt x="1628775" y="328549"/>
                  </a:lnTo>
                  <a:lnTo>
                    <a:pt x="130009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5" name="Google Shape;125;p14"/>
            <p:cNvSpPr/>
            <p:nvPr/>
          </p:nvSpPr>
          <p:spPr>
            <a:xfrm>
              <a:off x="5672201" y="3595751"/>
              <a:ext cx="1628775" cy="657225"/>
            </a:xfrm>
            <a:custGeom>
              <a:rect b="b" l="l" r="r" t="t"/>
              <a:pathLst>
                <a:path extrusionOk="0" h="657225" w="1628775">
                  <a:moveTo>
                    <a:pt x="0" y="0"/>
                  </a:moveTo>
                  <a:lnTo>
                    <a:pt x="1300099" y="0"/>
                  </a:lnTo>
                  <a:lnTo>
                    <a:pt x="1628775" y="328549"/>
                  </a:lnTo>
                  <a:lnTo>
                    <a:pt x="1300099" y="657225"/>
                  </a:lnTo>
                  <a:lnTo>
                    <a:pt x="0" y="657225"/>
                  </a:lnTo>
                  <a:lnTo>
                    <a:pt x="328549" y="328549"/>
                  </a:lnTo>
                  <a:lnTo>
                    <a:pt x="0" y="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26" name="Google Shape;126;p14"/>
          <p:cNvSpPr txBox="1"/>
          <p:nvPr/>
        </p:nvSpPr>
        <p:spPr>
          <a:xfrm>
            <a:off x="6151879" y="3714432"/>
            <a:ext cx="701675" cy="381000"/>
          </a:xfrm>
          <a:prstGeom prst="rect">
            <a:avLst/>
          </a:prstGeom>
          <a:noFill/>
          <a:ln>
            <a:noFill/>
          </a:ln>
        </p:spPr>
        <p:txBody>
          <a:bodyPr anchorCtr="0" anchor="t" bIns="0" lIns="0" spcFirstLastPara="1" rIns="0" wrap="square" tIns="27925">
            <a:spAutoFit/>
          </a:bodyPr>
          <a:lstStyle/>
          <a:p>
            <a:pPr indent="13334" lvl="0" marL="12700" marR="5080" rtl="0" algn="l">
              <a:lnSpc>
                <a:spcPct val="112500"/>
              </a:lnSpc>
              <a:spcBef>
                <a:spcPts val="0"/>
              </a:spcBef>
              <a:spcAft>
                <a:spcPts val="0"/>
              </a:spcAft>
              <a:buNone/>
            </a:pPr>
            <a:r>
              <a:rPr lang="en-US" sz="1200">
                <a:solidFill>
                  <a:srgbClr val="FFFFFF"/>
                </a:solidFill>
                <a:latin typeface="Calibri"/>
                <a:ea typeface="Calibri"/>
                <a:cs typeface="Calibri"/>
                <a:sym typeface="Calibri"/>
              </a:rPr>
              <a:t>Convert to DataFrame</a:t>
            </a:r>
            <a:endParaRPr sz="1200">
              <a:latin typeface="Calibri"/>
              <a:ea typeface="Calibri"/>
              <a:cs typeface="Calibri"/>
              <a:sym typeface="Calibri"/>
            </a:endParaRPr>
          </a:p>
        </p:txBody>
      </p:sp>
      <p:grpSp>
        <p:nvGrpSpPr>
          <p:cNvPr id="127" name="Google Shape;127;p14"/>
          <p:cNvGrpSpPr/>
          <p:nvPr/>
        </p:nvGrpSpPr>
        <p:grpSpPr>
          <a:xfrm>
            <a:off x="2738501" y="5138801"/>
            <a:ext cx="1628775" cy="657225"/>
            <a:chOff x="2738501" y="5138801"/>
            <a:chExt cx="1628775" cy="657225"/>
          </a:xfrm>
        </p:grpSpPr>
        <p:sp>
          <p:nvSpPr>
            <p:cNvPr id="128" name="Google Shape;128;p14"/>
            <p:cNvSpPr/>
            <p:nvPr/>
          </p:nvSpPr>
          <p:spPr>
            <a:xfrm>
              <a:off x="2738501" y="5138801"/>
              <a:ext cx="1628775" cy="657225"/>
            </a:xfrm>
            <a:custGeom>
              <a:rect b="b" l="l" r="r" t="t"/>
              <a:pathLst>
                <a:path extrusionOk="0" h="657225" w="1628775">
                  <a:moveTo>
                    <a:pt x="1300099" y="0"/>
                  </a:moveTo>
                  <a:lnTo>
                    <a:pt x="0" y="0"/>
                  </a:lnTo>
                  <a:lnTo>
                    <a:pt x="328549" y="328549"/>
                  </a:lnTo>
                  <a:lnTo>
                    <a:pt x="0" y="657161"/>
                  </a:lnTo>
                  <a:lnTo>
                    <a:pt x="1300099" y="657161"/>
                  </a:lnTo>
                  <a:lnTo>
                    <a:pt x="1628775" y="328549"/>
                  </a:lnTo>
                  <a:lnTo>
                    <a:pt x="130009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9" name="Google Shape;129;p14"/>
            <p:cNvSpPr/>
            <p:nvPr/>
          </p:nvSpPr>
          <p:spPr>
            <a:xfrm>
              <a:off x="2738501" y="5138801"/>
              <a:ext cx="1628775" cy="657225"/>
            </a:xfrm>
            <a:custGeom>
              <a:rect b="b" l="l" r="r" t="t"/>
              <a:pathLst>
                <a:path extrusionOk="0" h="657225" w="1628775">
                  <a:moveTo>
                    <a:pt x="0" y="0"/>
                  </a:moveTo>
                  <a:lnTo>
                    <a:pt x="1300099" y="0"/>
                  </a:lnTo>
                  <a:lnTo>
                    <a:pt x="1628775" y="328549"/>
                  </a:lnTo>
                  <a:lnTo>
                    <a:pt x="1300099" y="657161"/>
                  </a:lnTo>
                  <a:lnTo>
                    <a:pt x="0" y="657161"/>
                  </a:lnTo>
                  <a:lnTo>
                    <a:pt x="328549" y="328549"/>
                  </a:lnTo>
                  <a:lnTo>
                    <a:pt x="0" y="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30" name="Google Shape;130;p14"/>
          <p:cNvSpPr txBox="1"/>
          <p:nvPr/>
        </p:nvSpPr>
        <p:spPr>
          <a:xfrm>
            <a:off x="3098164" y="5227002"/>
            <a:ext cx="926465" cy="451484"/>
          </a:xfrm>
          <a:prstGeom prst="rect">
            <a:avLst/>
          </a:prstGeom>
          <a:noFill/>
          <a:ln>
            <a:noFill/>
          </a:ln>
        </p:spPr>
        <p:txBody>
          <a:bodyPr anchorCtr="0" anchor="t" bIns="0" lIns="0" spcFirstLastPara="1" rIns="0" wrap="square" tIns="15875">
            <a:spAutoFit/>
          </a:bodyPr>
          <a:lstStyle/>
          <a:p>
            <a:pPr indent="0" lvl="0" marL="0" rtl="0" algn="ctr">
              <a:lnSpc>
                <a:spcPct val="119473"/>
              </a:lnSpc>
              <a:spcBef>
                <a:spcPts val="0"/>
              </a:spcBef>
              <a:spcAft>
                <a:spcPts val="0"/>
              </a:spcAft>
              <a:buNone/>
            </a:pPr>
            <a:r>
              <a:rPr lang="en-US" sz="950">
                <a:solidFill>
                  <a:srgbClr val="FFFFFF"/>
                </a:solidFill>
                <a:latin typeface="Calibri"/>
                <a:ea typeface="Calibri"/>
                <a:cs typeface="Calibri"/>
                <a:sym typeface="Calibri"/>
              </a:rPr>
              <a:t>SpaceX API</a:t>
            </a:r>
            <a:endParaRPr sz="950">
              <a:latin typeface="Calibri"/>
              <a:ea typeface="Calibri"/>
              <a:cs typeface="Calibri"/>
              <a:sym typeface="Calibri"/>
            </a:endParaRPr>
          </a:p>
          <a:p>
            <a:pPr indent="0" lvl="0" marL="0" rtl="0" algn="ctr">
              <a:lnSpc>
                <a:spcPct val="114736"/>
              </a:lnSpc>
              <a:spcBef>
                <a:spcPts val="0"/>
              </a:spcBef>
              <a:spcAft>
                <a:spcPts val="0"/>
              </a:spcAft>
              <a:buNone/>
            </a:pPr>
            <a:r>
              <a:rPr lang="en-US" sz="950">
                <a:solidFill>
                  <a:srgbClr val="FFFFFF"/>
                </a:solidFill>
                <a:latin typeface="Calibri"/>
                <a:ea typeface="Calibri"/>
                <a:cs typeface="Calibri"/>
                <a:sym typeface="Calibri"/>
              </a:rPr>
              <a:t>Data &amp; Wikipedia</a:t>
            </a:r>
            <a:endParaRPr sz="950">
              <a:latin typeface="Calibri"/>
              <a:ea typeface="Calibri"/>
              <a:cs typeface="Calibri"/>
              <a:sym typeface="Calibri"/>
            </a:endParaRPr>
          </a:p>
          <a:p>
            <a:pPr indent="0" lvl="0" marL="0" rtl="0" algn="ctr">
              <a:lnSpc>
                <a:spcPct val="115263"/>
              </a:lnSpc>
              <a:spcBef>
                <a:spcPts val="0"/>
              </a:spcBef>
              <a:spcAft>
                <a:spcPts val="0"/>
              </a:spcAft>
              <a:buNone/>
            </a:pPr>
            <a:r>
              <a:rPr lang="en-US" sz="950">
                <a:solidFill>
                  <a:srgbClr val="FFFFFF"/>
                </a:solidFill>
                <a:latin typeface="Calibri"/>
                <a:ea typeface="Calibri"/>
                <a:cs typeface="Calibri"/>
                <a:sym typeface="Calibri"/>
              </a:rPr>
              <a:t>Data</a:t>
            </a:r>
            <a:endParaRPr sz="950">
              <a:latin typeface="Calibri"/>
              <a:ea typeface="Calibri"/>
              <a:cs typeface="Calibri"/>
              <a:sym typeface="Calibri"/>
            </a:endParaRPr>
          </a:p>
        </p:txBody>
      </p:sp>
      <p:grpSp>
        <p:nvGrpSpPr>
          <p:cNvPr id="131" name="Google Shape;131;p14"/>
          <p:cNvGrpSpPr/>
          <p:nvPr/>
        </p:nvGrpSpPr>
        <p:grpSpPr>
          <a:xfrm>
            <a:off x="4205351" y="5138801"/>
            <a:ext cx="1628775" cy="657225"/>
            <a:chOff x="4205351" y="5138801"/>
            <a:chExt cx="1628775" cy="657225"/>
          </a:xfrm>
        </p:grpSpPr>
        <p:sp>
          <p:nvSpPr>
            <p:cNvPr id="132" name="Google Shape;132;p14"/>
            <p:cNvSpPr/>
            <p:nvPr/>
          </p:nvSpPr>
          <p:spPr>
            <a:xfrm>
              <a:off x="4205351" y="5138801"/>
              <a:ext cx="1628775" cy="657225"/>
            </a:xfrm>
            <a:custGeom>
              <a:rect b="b" l="l" r="r" t="t"/>
              <a:pathLst>
                <a:path extrusionOk="0" h="657225" w="1628775">
                  <a:moveTo>
                    <a:pt x="1300099" y="0"/>
                  </a:moveTo>
                  <a:lnTo>
                    <a:pt x="0" y="0"/>
                  </a:lnTo>
                  <a:lnTo>
                    <a:pt x="328549" y="328549"/>
                  </a:lnTo>
                  <a:lnTo>
                    <a:pt x="0" y="657161"/>
                  </a:lnTo>
                  <a:lnTo>
                    <a:pt x="1300099" y="657161"/>
                  </a:lnTo>
                  <a:lnTo>
                    <a:pt x="1628775" y="328549"/>
                  </a:lnTo>
                  <a:lnTo>
                    <a:pt x="130009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3" name="Google Shape;133;p14"/>
            <p:cNvSpPr/>
            <p:nvPr/>
          </p:nvSpPr>
          <p:spPr>
            <a:xfrm>
              <a:off x="4205351" y="5138801"/>
              <a:ext cx="1628775" cy="657225"/>
            </a:xfrm>
            <a:custGeom>
              <a:rect b="b" l="l" r="r" t="t"/>
              <a:pathLst>
                <a:path extrusionOk="0" h="657225" w="1628775">
                  <a:moveTo>
                    <a:pt x="0" y="0"/>
                  </a:moveTo>
                  <a:lnTo>
                    <a:pt x="1300099" y="0"/>
                  </a:lnTo>
                  <a:lnTo>
                    <a:pt x="1628775" y="328549"/>
                  </a:lnTo>
                  <a:lnTo>
                    <a:pt x="1300099" y="657161"/>
                  </a:lnTo>
                  <a:lnTo>
                    <a:pt x="0" y="657161"/>
                  </a:lnTo>
                  <a:lnTo>
                    <a:pt x="328549" y="328549"/>
                  </a:lnTo>
                  <a:lnTo>
                    <a:pt x="0" y="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34" name="Google Shape;134;p14"/>
          <p:cNvSpPr txBox="1"/>
          <p:nvPr/>
        </p:nvSpPr>
        <p:spPr>
          <a:xfrm>
            <a:off x="4610734" y="5366702"/>
            <a:ext cx="835660" cy="174625"/>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950">
                <a:solidFill>
                  <a:srgbClr val="FFFFFF"/>
                </a:solidFill>
                <a:latin typeface="Calibri"/>
                <a:ea typeface="Calibri"/>
                <a:cs typeface="Calibri"/>
                <a:sym typeface="Calibri"/>
              </a:rPr>
              <a:t>Merge Datasets</a:t>
            </a:r>
            <a:endParaRPr sz="950">
              <a:latin typeface="Calibri"/>
              <a:ea typeface="Calibri"/>
              <a:cs typeface="Calibri"/>
              <a:sym typeface="Calibri"/>
            </a:endParaRPr>
          </a:p>
        </p:txBody>
      </p:sp>
      <p:grpSp>
        <p:nvGrpSpPr>
          <p:cNvPr id="135" name="Google Shape;135;p14"/>
          <p:cNvGrpSpPr/>
          <p:nvPr/>
        </p:nvGrpSpPr>
        <p:grpSpPr>
          <a:xfrm>
            <a:off x="5672201" y="5138801"/>
            <a:ext cx="1628775" cy="657225"/>
            <a:chOff x="5672201" y="5138801"/>
            <a:chExt cx="1628775" cy="657225"/>
          </a:xfrm>
        </p:grpSpPr>
        <p:sp>
          <p:nvSpPr>
            <p:cNvPr id="136" name="Google Shape;136;p14"/>
            <p:cNvSpPr/>
            <p:nvPr/>
          </p:nvSpPr>
          <p:spPr>
            <a:xfrm>
              <a:off x="5672201" y="5138801"/>
              <a:ext cx="1628775" cy="657225"/>
            </a:xfrm>
            <a:custGeom>
              <a:rect b="b" l="l" r="r" t="t"/>
              <a:pathLst>
                <a:path extrusionOk="0" h="657225" w="1628775">
                  <a:moveTo>
                    <a:pt x="1300099" y="0"/>
                  </a:moveTo>
                  <a:lnTo>
                    <a:pt x="0" y="0"/>
                  </a:lnTo>
                  <a:lnTo>
                    <a:pt x="328549" y="328549"/>
                  </a:lnTo>
                  <a:lnTo>
                    <a:pt x="0" y="657161"/>
                  </a:lnTo>
                  <a:lnTo>
                    <a:pt x="1300099" y="657161"/>
                  </a:lnTo>
                  <a:lnTo>
                    <a:pt x="1628775" y="328549"/>
                  </a:lnTo>
                  <a:lnTo>
                    <a:pt x="1300099"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7" name="Google Shape;137;p14"/>
            <p:cNvSpPr/>
            <p:nvPr/>
          </p:nvSpPr>
          <p:spPr>
            <a:xfrm>
              <a:off x="5672201" y="5138801"/>
              <a:ext cx="1628775" cy="657225"/>
            </a:xfrm>
            <a:custGeom>
              <a:rect b="b" l="l" r="r" t="t"/>
              <a:pathLst>
                <a:path extrusionOk="0" h="657225" w="1628775">
                  <a:moveTo>
                    <a:pt x="0" y="0"/>
                  </a:moveTo>
                  <a:lnTo>
                    <a:pt x="1300099" y="0"/>
                  </a:lnTo>
                  <a:lnTo>
                    <a:pt x="1628775" y="328549"/>
                  </a:lnTo>
                  <a:lnTo>
                    <a:pt x="1300099" y="657161"/>
                  </a:lnTo>
                  <a:lnTo>
                    <a:pt x="0" y="657161"/>
                  </a:lnTo>
                  <a:lnTo>
                    <a:pt x="328549" y="328549"/>
                  </a:lnTo>
                  <a:lnTo>
                    <a:pt x="0" y="0"/>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38" name="Google Shape;138;p14"/>
          <p:cNvSpPr txBox="1"/>
          <p:nvPr/>
        </p:nvSpPr>
        <p:spPr>
          <a:xfrm>
            <a:off x="6080759" y="5296852"/>
            <a:ext cx="842010" cy="318135"/>
          </a:xfrm>
          <a:prstGeom prst="rect">
            <a:avLst/>
          </a:prstGeom>
          <a:noFill/>
          <a:ln>
            <a:noFill/>
          </a:ln>
        </p:spPr>
        <p:txBody>
          <a:bodyPr anchorCtr="0" anchor="t" bIns="0" lIns="0" spcFirstLastPara="1" rIns="0" wrap="square" tIns="15875">
            <a:spAutoFit/>
          </a:bodyPr>
          <a:lstStyle/>
          <a:p>
            <a:pPr indent="0" lvl="0" marL="0" rtl="0" algn="ctr">
              <a:lnSpc>
                <a:spcPct val="119473"/>
              </a:lnSpc>
              <a:spcBef>
                <a:spcPts val="0"/>
              </a:spcBef>
              <a:spcAft>
                <a:spcPts val="0"/>
              </a:spcAft>
              <a:buNone/>
            </a:pPr>
            <a:r>
              <a:rPr lang="en-US" sz="950">
                <a:solidFill>
                  <a:srgbClr val="FFFFFF"/>
                </a:solidFill>
                <a:latin typeface="Calibri"/>
                <a:ea typeface="Calibri"/>
                <a:cs typeface="Calibri"/>
                <a:sym typeface="Calibri"/>
              </a:rPr>
              <a:t>Final Integrated</a:t>
            </a:r>
            <a:endParaRPr sz="950">
              <a:latin typeface="Calibri"/>
              <a:ea typeface="Calibri"/>
              <a:cs typeface="Calibri"/>
              <a:sym typeface="Calibri"/>
            </a:endParaRPr>
          </a:p>
          <a:p>
            <a:pPr indent="0" lvl="0" marL="0" rtl="0" algn="ctr">
              <a:lnSpc>
                <a:spcPct val="119473"/>
              </a:lnSpc>
              <a:spcBef>
                <a:spcPts val="0"/>
              </a:spcBef>
              <a:spcAft>
                <a:spcPts val="0"/>
              </a:spcAft>
              <a:buNone/>
            </a:pPr>
            <a:r>
              <a:rPr lang="en-US" sz="950">
                <a:solidFill>
                  <a:srgbClr val="FFFFFF"/>
                </a:solidFill>
                <a:latin typeface="Calibri"/>
                <a:ea typeface="Calibri"/>
                <a:cs typeface="Calibri"/>
                <a:sym typeface="Calibri"/>
              </a:rPr>
              <a:t>Data</a:t>
            </a:r>
            <a:endParaRPr sz="950">
              <a:latin typeface="Calibri"/>
              <a:ea typeface="Calibri"/>
              <a:cs typeface="Calibri"/>
              <a:sym typeface="Calibri"/>
            </a:endParaRPr>
          </a:p>
        </p:txBody>
      </p:sp>
      <p:sp>
        <p:nvSpPr>
          <p:cNvPr id="139" name="Google Shape;139;p14"/>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16002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5"/>
          <p:cNvSpPr/>
          <p:nvPr/>
        </p:nvSpPr>
        <p:spPr>
          <a:xfrm>
            <a:off x="5910326" y="1452562"/>
            <a:ext cx="5467350" cy="4572000"/>
          </a:xfrm>
          <a:custGeom>
            <a:rect b="b" l="l" r="r" t="t"/>
            <a:pathLst>
              <a:path extrusionOk="0" h="4572000" w="5467350">
                <a:moveTo>
                  <a:pt x="0" y="4572000"/>
                </a:moveTo>
                <a:lnTo>
                  <a:pt x="5467350" y="4572000"/>
                </a:lnTo>
                <a:lnTo>
                  <a:pt x="5467350" y="0"/>
                </a:lnTo>
                <a:lnTo>
                  <a:pt x="0" y="0"/>
                </a:lnTo>
                <a:lnTo>
                  <a:pt x="0" y="4572000"/>
                </a:lnTo>
                <a:close/>
              </a:path>
            </a:pathLst>
          </a:custGeom>
          <a:noFill/>
          <a:ln cap="flat" cmpd="sng" w="9525">
            <a:solidFill>
              <a:srgbClr val="0A48CA"/>
            </a:solidFill>
            <a:prstDash val="dash"/>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5" name="Google Shape;145;p15"/>
          <p:cNvSpPr txBox="1"/>
          <p:nvPr/>
        </p:nvSpPr>
        <p:spPr>
          <a:xfrm>
            <a:off x="849947" y="1446212"/>
            <a:ext cx="2030730" cy="243204"/>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1400">
                <a:solidFill>
                  <a:srgbClr val="292929"/>
                </a:solidFill>
                <a:latin typeface="Calibri"/>
                <a:ea typeface="Calibri"/>
                <a:cs typeface="Calibri"/>
                <a:sym typeface="Calibri"/>
              </a:rPr>
              <a:t>Step 1: Initiate API Request</a:t>
            </a:r>
            <a:endParaRPr sz="1400">
              <a:latin typeface="Calibri"/>
              <a:ea typeface="Calibri"/>
              <a:cs typeface="Calibri"/>
              <a:sym typeface="Calibri"/>
            </a:endParaRPr>
          </a:p>
        </p:txBody>
      </p:sp>
      <p:sp>
        <p:nvSpPr>
          <p:cNvPr id="146" name="Google Shape;146;p15"/>
          <p:cNvSpPr txBox="1"/>
          <p:nvPr/>
        </p:nvSpPr>
        <p:spPr>
          <a:xfrm>
            <a:off x="1307464" y="1703641"/>
            <a:ext cx="4031615" cy="691515"/>
          </a:xfrm>
          <a:prstGeom prst="rect">
            <a:avLst/>
          </a:prstGeom>
          <a:noFill/>
          <a:ln>
            <a:noFill/>
          </a:ln>
        </p:spPr>
        <p:txBody>
          <a:bodyPr anchorCtr="0" anchor="t" bIns="0" lIns="0" spcFirstLastPara="1" rIns="0" wrap="square" tIns="41275">
            <a:spAutoFit/>
          </a:bodyPr>
          <a:lstStyle/>
          <a:p>
            <a:pPr indent="-227965" lvl="0" marL="240029" marR="293370" rtl="0" algn="l">
              <a:lnSpc>
                <a:spcPct val="107142"/>
              </a:lnSpc>
              <a:spcBef>
                <a:spcPts val="0"/>
              </a:spcBef>
              <a:spcAft>
                <a:spcPts val="0"/>
              </a:spcAft>
              <a:buClr>
                <a:srgbClr val="292929"/>
              </a:buClr>
              <a:buSzPts val="1400"/>
              <a:buFont typeface="Courier New"/>
              <a:buChar char="o"/>
            </a:pPr>
            <a:r>
              <a:rPr lang="en-US" sz="1400">
                <a:solidFill>
                  <a:srgbClr val="292929"/>
                </a:solidFill>
                <a:latin typeface="Calibri"/>
                <a:ea typeface="Calibri"/>
                <a:cs typeface="Calibri"/>
                <a:sym typeface="Calibri"/>
              </a:rPr>
              <a:t>Use Python's `requests` library to connect to the 	SpaceX API.</a:t>
            </a:r>
            <a:endParaRPr sz="1400">
              <a:latin typeface="Calibri"/>
              <a:ea typeface="Calibri"/>
              <a:cs typeface="Calibri"/>
              <a:sym typeface="Calibri"/>
            </a:endParaRPr>
          </a:p>
          <a:p>
            <a:pPr indent="-227965" lvl="0" marL="240665" rtl="0" algn="l">
              <a:lnSpc>
                <a:spcPct val="100000"/>
              </a:lnSpc>
              <a:spcBef>
                <a:spcPts val="330"/>
              </a:spcBef>
              <a:spcAft>
                <a:spcPts val="0"/>
              </a:spcAft>
              <a:buClr>
                <a:srgbClr val="292929"/>
              </a:buClr>
              <a:buSzPts val="1400"/>
              <a:buFont typeface="Courier New"/>
              <a:buChar char="o"/>
            </a:pPr>
            <a:r>
              <a:rPr lang="en-US" sz="1400">
                <a:solidFill>
                  <a:srgbClr val="292929"/>
                </a:solidFill>
                <a:latin typeface="Calibri"/>
                <a:ea typeface="Calibri"/>
                <a:cs typeface="Calibri"/>
                <a:sym typeface="Calibri"/>
              </a:rPr>
              <a:t>Endpoint: `https://api.spacexdata.com/v4/launches`</a:t>
            </a:r>
            <a:endParaRPr sz="1400">
              <a:latin typeface="Calibri"/>
              <a:ea typeface="Calibri"/>
              <a:cs typeface="Calibri"/>
              <a:sym typeface="Calibri"/>
            </a:endParaRPr>
          </a:p>
        </p:txBody>
      </p:sp>
      <p:sp>
        <p:nvSpPr>
          <p:cNvPr id="147" name="Google Shape;147;p15"/>
          <p:cNvSpPr txBox="1"/>
          <p:nvPr/>
        </p:nvSpPr>
        <p:spPr>
          <a:xfrm>
            <a:off x="849947" y="2791142"/>
            <a:ext cx="2011045" cy="243204"/>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b="1" lang="en-US" sz="1400">
                <a:solidFill>
                  <a:srgbClr val="292929"/>
                </a:solidFill>
                <a:latin typeface="Calibri"/>
                <a:ea typeface="Calibri"/>
                <a:cs typeface="Calibri"/>
                <a:sym typeface="Calibri"/>
              </a:rPr>
              <a:t>Step 2: Parse API Response</a:t>
            </a:r>
            <a:endParaRPr sz="1400">
              <a:latin typeface="Calibri"/>
              <a:ea typeface="Calibri"/>
              <a:cs typeface="Calibri"/>
              <a:sym typeface="Calibri"/>
            </a:endParaRPr>
          </a:p>
        </p:txBody>
      </p:sp>
      <p:sp>
        <p:nvSpPr>
          <p:cNvPr id="148" name="Google Shape;148;p15"/>
          <p:cNvSpPr txBox="1"/>
          <p:nvPr/>
        </p:nvSpPr>
        <p:spPr>
          <a:xfrm>
            <a:off x="1307464" y="3048698"/>
            <a:ext cx="3660775" cy="882015"/>
          </a:xfrm>
          <a:prstGeom prst="rect">
            <a:avLst/>
          </a:prstGeom>
          <a:noFill/>
          <a:ln>
            <a:noFill/>
          </a:ln>
        </p:spPr>
        <p:txBody>
          <a:bodyPr anchorCtr="0" anchor="t" bIns="0" lIns="0" spcFirstLastPara="1" rIns="0" wrap="square" tIns="15875">
            <a:spAutoFit/>
          </a:bodyPr>
          <a:lstStyle/>
          <a:p>
            <a:pPr indent="-227965" lvl="0" marL="240665" rtl="0" algn="l">
              <a:lnSpc>
                <a:spcPct val="113571"/>
              </a:lnSpc>
              <a:spcBef>
                <a:spcPts val="0"/>
              </a:spcBef>
              <a:spcAft>
                <a:spcPts val="0"/>
              </a:spcAft>
              <a:buClr>
                <a:srgbClr val="292929"/>
              </a:buClr>
              <a:buSzPts val="1400"/>
              <a:buFont typeface="Courier New"/>
              <a:buChar char="o"/>
            </a:pPr>
            <a:r>
              <a:rPr lang="en-US" sz="1400">
                <a:solidFill>
                  <a:srgbClr val="292929"/>
                </a:solidFill>
                <a:latin typeface="Calibri"/>
                <a:ea typeface="Calibri"/>
                <a:cs typeface="Calibri"/>
                <a:sym typeface="Calibri"/>
              </a:rPr>
              <a:t>Convert API response from JSON to a Python</a:t>
            </a:r>
            <a:endParaRPr sz="1400">
              <a:latin typeface="Calibri"/>
              <a:ea typeface="Calibri"/>
              <a:cs typeface="Calibri"/>
              <a:sym typeface="Calibri"/>
            </a:endParaRPr>
          </a:p>
          <a:p>
            <a:pPr indent="0" lvl="0" marL="241300" rtl="0" algn="l">
              <a:lnSpc>
                <a:spcPct val="113571"/>
              </a:lnSpc>
              <a:spcBef>
                <a:spcPts val="0"/>
              </a:spcBef>
              <a:spcAft>
                <a:spcPts val="0"/>
              </a:spcAft>
              <a:buNone/>
            </a:pPr>
            <a:r>
              <a:rPr lang="en-US" sz="1400">
                <a:solidFill>
                  <a:srgbClr val="292929"/>
                </a:solidFill>
                <a:latin typeface="Calibri"/>
                <a:ea typeface="Calibri"/>
                <a:cs typeface="Calibri"/>
                <a:sym typeface="Calibri"/>
              </a:rPr>
              <a:t>dictionary.</a:t>
            </a:r>
            <a:endParaRPr sz="1400">
              <a:latin typeface="Calibri"/>
              <a:ea typeface="Calibri"/>
              <a:cs typeface="Calibri"/>
              <a:sym typeface="Calibri"/>
            </a:endParaRPr>
          </a:p>
          <a:p>
            <a:pPr indent="-227965" lvl="0" marL="240665" rtl="0" algn="l">
              <a:lnSpc>
                <a:spcPct val="113571"/>
              </a:lnSpc>
              <a:spcBef>
                <a:spcPts val="350"/>
              </a:spcBef>
              <a:spcAft>
                <a:spcPts val="0"/>
              </a:spcAft>
              <a:buClr>
                <a:srgbClr val="292929"/>
              </a:buClr>
              <a:buSzPts val="1400"/>
              <a:buFont typeface="Courier New"/>
              <a:buChar char="o"/>
            </a:pPr>
            <a:r>
              <a:rPr lang="en-US" sz="1400">
                <a:solidFill>
                  <a:srgbClr val="292929"/>
                </a:solidFill>
                <a:latin typeface="Calibri"/>
                <a:ea typeface="Calibri"/>
                <a:cs typeface="Calibri"/>
                <a:sym typeface="Calibri"/>
              </a:rPr>
              <a:t>Extract relevant fields: launch date, launch site,</a:t>
            </a:r>
            <a:endParaRPr sz="1400">
              <a:latin typeface="Calibri"/>
              <a:ea typeface="Calibri"/>
              <a:cs typeface="Calibri"/>
              <a:sym typeface="Calibri"/>
            </a:endParaRPr>
          </a:p>
          <a:p>
            <a:pPr indent="0" lvl="0" marL="241300" rtl="0" algn="l">
              <a:lnSpc>
                <a:spcPct val="113571"/>
              </a:lnSpc>
              <a:spcBef>
                <a:spcPts val="0"/>
              </a:spcBef>
              <a:spcAft>
                <a:spcPts val="0"/>
              </a:spcAft>
              <a:buNone/>
            </a:pPr>
            <a:r>
              <a:rPr lang="en-US" sz="1400">
                <a:solidFill>
                  <a:srgbClr val="292929"/>
                </a:solidFill>
                <a:latin typeface="Calibri"/>
                <a:ea typeface="Calibri"/>
                <a:cs typeface="Calibri"/>
                <a:sym typeface="Calibri"/>
              </a:rPr>
              <a:t>payload mass, rocket type, outcome.</a:t>
            </a:r>
            <a:endParaRPr sz="1400">
              <a:latin typeface="Calibri"/>
              <a:ea typeface="Calibri"/>
              <a:cs typeface="Calibri"/>
              <a:sym typeface="Calibri"/>
            </a:endParaRPr>
          </a:p>
        </p:txBody>
      </p:sp>
      <p:sp>
        <p:nvSpPr>
          <p:cNvPr id="149" name="Google Shape;149;p15"/>
          <p:cNvSpPr txBox="1"/>
          <p:nvPr/>
        </p:nvSpPr>
        <p:spPr>
          <a:xfrm>
            <a:off x="849947" y="4285924"/>
            <a:ext cx="4368800" cy="799465"/>
          </a:xfrm>
          <a:prstGeom prst="rect">
            <a:avLst/>
          </a:prstGeom>
          <a:noFill/>
          <a:ln>
            <a:noFill/>
          </a:ln>
        </p:spPr>
        <p:txBody>
          <a:bodyPr anchorCtr="0" anchor="t" bIns="0" lIns="0" spcFirstLastPara="1" rIns="0" wrap="square" tIns="56500">
            <a:spAutoFit/>
          </a:bodyPr>
          <a:lstStyle/>
          <a:p>
            <a:pPr indent="0" lvl="0" marL="12700" rtl="0" algn="l">
              <a:lnSpc>
                <a:spcPct val="100000"/>
              </a:lnSpc>
              <a:spcBef>
                <a:spcPts val="0"/>
              </a:spcBef>
              <a:spcAft>
                <a:spcPts val="0"/>
              </a:spcAft>
              <a:buNone/>
            </a:pPr>
            <a:r>
              <a:rPr b="1" lang="en-US" sz="1400">
                <a:solidFill>
                  <a:srgbClr val="292929"/>
                </a:solidFill>
                <a:latin typeface="Calibri"/>
                <a:ea typeface="Calibri"/>
                <a:cs typeface="Calibri"/>
                <a:sym typeface="Calibri"/>
              </a:rPr>
              <a:t>Step 3: Store Data Locally</a:t>
            </a:r>
            <a:endParaRPr sz="1400">
              <a:latin typeface="Calibri"/>
              <a:ea typeface="Calibri"/>
              <a:cs typeface="Calibri"/>
              <a:sym typeface="Calibri"/>
            </a:endParaRPr>
          </a:p>
          <a:p>
            <a:pPr indent="-227965" lvl="0" marL="697865" rtl="0" algn="l">
              <a:lnSpc>
                <a:spcPct val="100000"/>
              </a:lnSpc>
              <a:spcBef>
                <a:spcPts val="350"/>
              </a:spcBef>
              <a:spcAft>
                <a:spcPts val="0"/>
              </a:spcAft>
              <a:buClr>
                <a:srgbClr val="292929"/>
              </a:buClr>
              <a:buSzPts val="1400"/>
              <a:buFont typeface="Courier New"/>
              <a:buChar char="o"/>
            </a:pPr>
            <a:r>
              <a:rPr lang="en-US" sz="1400">
                <a:solidFill>
                  <a:srgbClr val="292929"/>
                </a:solidFill>
                <a:latin typeface="Calibri"/>
                <a:ea typeface="Calibri"/>
                <a:cs typeface="Calibri"/>
                <a:sym typeface="Calibri"/>
              </a:rPr>
              <a:t>Save extracted data into a pandas DataFrame.</a:t>
            </a:r>
            <a:endParaRPr sz="1400">
              <a:latin typeface="Calibri"/>
              <a:ea typeface="Calibri"/>
              <a:cs typeface="Calibri"/>
              <a:sym typeface="Calibri"/>
            </a:endParaRPr>
          </a:p>
          <a:p>
            <a:pPr indent="-227965" lvl="0" marL="697865" rtl="0" algn="l">
              <a:lnSpc>
                <a:spcPct val="100000"/>
              </a:lnSpc>
              <a:spcBef>
                <a:spcPts val="350"/>
              </a:spcBef>
              <a:spcAft>
                <a:spcPts val="0"/>
              </a:spcAft>
              <a:buClr>
                <a:srgbClr val="292929"/>
              </a:buClr>
              <a:buSzPts val="1400"/>
              <a:buFont typeface="Courier New"/>
              <a:buChar char="o"/>
            </a:pPr>
            <a:r>
              <a:rPr lang="en-US" sz="1400">
                <a:solidFill>
                  <a:srgbClr val="292929"/>
                </a:solidFill>
                <a:latin typeface="Calibri"/>
                <a:ea typeface="Calibri"/>
                <a:cs typeface="Calibri"/>
                <a:sym typeface="Calibri"/>
              </a:rPr>
              <a:t>Store the DataFrame locally for further processing.</a:t>
            </a:r>
            <a:endParaRPr sz="1400">
              <a:latin typeface="Calibri"/>
              <a:ea typeface="Calibri"/>
              <a:cs typeface="Calibri"/>
              <a:sym typeface="Calibri"/>
            </a:endParaRPr>
          </a:p>
        </p:txBody>
      </p:sp>
      <p:sp>
        <p:nvSpPr>
          <p:cNvPr id="150" name="Google Shape;150;p15"/>
          <p:cNvSpPr txBox="1"/>
          <p:nvPr/>
        </p:nvSpPr>
        <p:spPr>
          <a:xfrm>
            <a:off x="849950" y="5623881"/>
            <a:ext cx="4387800" cy="231600"/>
          </a:xfrm>
          <a:prstGeom prst="rect">
            <a:avLst/>
          </a:prstGeom>
          <a:noFill/>
          <a:ln>
            <a:noFill/>
          </a:ln>
        </p:spPr>
        <p:txBody>
          <a:bodyPr anchorCtr="0" anchor="t" bIns="0" lIns="0" spcFirstLastPara="1" rIns="0" wrap="square" tIns="15875">
            <a:spAutoFit/>
          </a:bodyPr>
          <a:lstStyle/>
          <a:p>
            <a:pPr indent="0" lvl="0" marL="12700" rtl="0" algn="l">
              <a:lnSpc>
                <a:spcPct val="100000"/>
              </a:lnSpc>
              <a:spcBef>
                <a:spcPts val="0"/>
              </a:spcBef>
              <a:spcAft>
                <a:spcPts val="0"/>
              </a:spcAft>
              <a:buNone/>
            </a:pPr>
            <a:r>
              <a:rPr lang="en-US" sz="1400">
                <a:solidFill>
                  <a:srgbClr val="292929"/>
                </a:solidFill>
                <a:latin typeface="Calibri"/>
                <a:ea typeface="Calibri"/>
                <a:cs typeface="Calibri"/>
                <a:sym typeface="Calibri"/>
              </a:rPr>
              <a:t>GitHub </a:t>
            </a:r>
            <a:r>
              <a:rPr lang="en-US">
                <a:solidFill>
                  <a:srgbClr val="292929"/>
                </a:solidFill>
                <a:latin typeface="Calibri"/>
                <a:ea typeface="Calibri"/>
                <a:cs typeface="Calibri"/>
                <a:sym typeface="Calibri"/>
              </a:rPr>
              <a:t>Filename</a:t>
            </a:r>
            <a:r>
              <a:rPr lang="en-US" sz="1400">
                <a:solidFill>
                  <a:srgbClr val="292929"/>
                </a:solidFill>
                <a:latin typeface="Calibri"/>
                <a:ea typeface="Calibri"/>
                <a:cs typeface="Calibri"/>
                <a:sym typeface="Calibri"/>
              </a:rPr>
              <a:t>: </a:t>
            </a:r>
            <a:r>
              <a:rPr lang="en-US">
                <a:solidFill>
                  <a:srgbClr val="292929"/>
                </a:solidFill>
                <a:latin typeface="Calibri"/>
                <a:ea typeface="Calibri"/>
                <a:cs typeface="Calibri"/>
                <a:sym typeface="Calibri"/>
              </a:rPr>
              <a:t>1 spacex-data-collection-api.ipynb</a:t>
            </a:r>
            <a:endParaRPr sz="1400">
              <a:latin typeface="Calibri"/>
              <a:ea typeface="Calibri"/>
              <a:cs typeface="Calibri"/>
              <a:sym typeface="Calibri"/>
            </a:endParaRPr>
          </a:p>
        </p:txBody>
      </p:sp>
      <p:sp>
        <p:nvSpPr>
          <p:cNvPr id="151" name="Google Shape;151;p15"/>
          <p:cNvSpPr txBox="1"/>
          <p:nvPr>
            <p:ph type="title"/>
          </p:nvPr>
        </p:nvSpPr>
        <p:spPr>
          <a:xfrm>
            <a:off x="849296" y="420375"/>
            <a:ext cx="7583700" cy="578400"/>
          </a:xfrm>
          <a:prstGeom prst="rect">
            <a:avLst/>
          </a:prstGeom>
          <a:noFill/>
          <a:ln>
            <a:noFill/>
          </a:ln>
        </p:spPr>
        <p:txBody>
          <a:bodyPr anchorCtr="0" anchor="t" bIns="0" lIns="0" spcFirstLastPara="1" rIns="0" wrap="square" tIns="16500">
            <a:spAutoFit/>
          </a:bodyPr>
          <a:lstStyle/>
          <a:p>
            <a:pPr indent="0" lvl="0" marL="12700" rtl="0" algn="l">
              <a:lnSpc>
                <a:spcPct val="100000"/>
              </a:lnSpc>
              <a:spcBef>
                <a:spcPts val="0"/>
              </a:spcBef>
              <a:spcAft>
                <a:spcPts val="0"/>
              </a:spcAft>
              <a:buNone/>
            </a:pPr>
            <a:r>
              <a:rPr lang="en-US"/>
              <a:t>Data Collection – SpaceX API</a:t>
            </a:r>
            <a:endParaRPr/>
          </a:p>
        </p:txBody>
      </p:sp>
      <p:grpSp>
        <p:nvGrpSpPr>
          <p:cNvPr id="152" name="Google Shape;152;p15"/>
          <p:cNvGrpSpPr/>
          <p:nvPr/>
        </p:nvGrpSpPr>
        <p:grpSpPr>
          <a:xfrm>
            <a:off x="6605651" y="1471675"/>
            <a:ext cx="1752600" cy="1047750"/>
            <a:chOff x="6605651" y="1471675"/>
            <a:chExt cx="1752600" cy="1047750"/>
          </a:xfrm>
        </p:grpSpPr>
        <p:sp>
          <p:nvSpPr>
            <p:cNvPr id="153" name="Google Shape;153;p15"/>
            <p:cNvSpPr/>
            <p:nvPr/>
          </p:nvSpPr>
          <p:spPr>
            <a:xfrm>
              <a:off x="6605651" y="1471675"/>
              <a:ext cx="1752600" cy="1047750"/>
            </a:xfrm>
            <a:custGeom>
              <a:rect b="b" l="l" r="r" t="t"/>
              <a:pathLst>
                <a:path extrusionOk="0" h="1047750" w="1752600">
                  <a:moveTo>
                    <a:pt x="1647825" y="0"/>
                  </a:moveTo>
                  <a:lnTo>
                    <a:pt x="104648" y="0"/>
                  </a:lnTo>
                  <a:lnTo>
                    <a:pt x="63918" y="8225"/>
                  </a:lnTo>
                  <a:lnTo>
                    <a:pt x="30654" y="30654"/>
                  </a:lnTo>
                  <a:lnTo>
                    <a:pt x="8225" y="63918"/>
                  </a:lnTo>
                  <a:lnTo>
                    <a:pt x="0" y="104648"/>
                  </a:lnTo>
                  <a:lnTo>
                    <a:pt x="0" y="942975"/>
                  </a:lnTo>
                  <a:lnTo>
                    <a:pt x="8225" y="983724"/>
                  </a:lnTo>
                  <a:lnTo>
                    <a:pt x="30654" y="1017031"/>
                  </a:lnTo>
                  <a:lnTo>
                    <a:pt x="63918" y="1039504"/>
                  </a:lnTo>
                  <a:lnTo>
                    <a:pt x="104648" y="1047750"/>
                  </a:lnTo>
                  <a:lnTo>
                    <a:pt x="1647825" y="1047750"/>
                  </a:lnTo>
                  <a:lnTo>
                    <a:pt x="1688574" y="1039504"/>
                  </a:lnTo>
                  <a:lnTo>
                    <a:pt x="1721881" y="1017031"/>
                  </a:lnTo>
                  <a:lnTo>
                    <a:pt x="1744354" y="983724"/>
                  </a:lnTo>
                  <a:lnTo>
                    <a:pt x="1752600" y="942975"/>
                  </a:lnTo>
                  <a:lnTo>
                    <a:pt x="1752600" y="104648"/>
                  </a:lnTo>
                  <a:lnTo>
                    <a:pt x="1744354" y="63918"/>
                  </a:lnTo>
                  <a:lnTo>
                    <a:pt x="1721881" y="30654"/>
                  </a:lnTo>
                  <a:lnTo>
                    <a:pt x="1688574" y="8225"/>
                  </a:lnTo>
                  <a:lnTo>
                    <a:pt x="1647825"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4" name="Google Shape;154;p15"/>
            <p:cNvSpPr/>
            <p:nvPr/>
          </p:nvSpPr>
          <p:spPr>
            <a:xfrm>
              <a:off x="6605651" y="1471675"/>
              <a:ext cx="1752600" cy="1047750"/>
            </a:xfrm>
            <a:custGeom>
              <a:rect b="b" l="l" r="r" t="t"/>
              <a:pathLst>
                <a:path extrusionOk="0" h="1047750" w="1752600">
                  <a:moveTo>
                    <a:pt x="0" y="104648"/>
                  </a:moveTo>
                  <a:lnTo>
                    <a:pt x="8225" y="63918"/>
                  </a:lnTo>
                  <a:lnTo>
                    <a:pt x="30654" y="30654"/>
                  </a:lnTo>
                  <a:lnTo>
                    <a:pt x="63918" y="8225"/>
                  </a:lnTo>
                  <a:lnTo>
                    <a:pt x="104648" y="0"/>
                  </a:lnTo>
                  <a:lnTo>
                    <a:pt x="1647825" y="0"/>
                  </a:lnTo>
                  <a:lnTo>
                    <a:pt x="1688574" y="8225"/>
                  </a:lnTo>
                  <a:lnTo>
                    <a:pt x="1721881" y="30654"/>
                  </a:lnTo>
                  <a:lnTo>
                    <a:pt x="1744354" y="63918"/>
                  </a:lnTo>
                  <a:lnTo>
                    <a:pt x="1752600" y="104648"/>
                  </a:lnTo>
                  <a:lnTo>
                    <a:pt x="1752600" y="942975"/>
                  </a:lnTo>
                  <a:lnTo>
                    <a:pt x="1744354" y="983724"/>
                  </a:lnTo>
                  <a:lnTo>
                    <a:pt x="1721881" y="1017031"/>
                  </a:lnTo>
                  <a:lnTo>
                    <a:pt x="1688574" y="1039504"/>
                  </a:lnTo>
                  <a:lnTo>
                    <a:pt x="1647825" y="1047750"/>
                  </a:lnTo>
                  <a:lnTo>
                    <a:pt x="104648" y="1047750"/>
                  </a:lnTo>
                  <a:lnTo>
                    <a:pt x="63918" y="1039504"/>
                  </a:lnTo>
                  <a:lnTo>
                    <a:pt x="30654" y="1017031"/>
                  </a:lnTo>
                  <a:lnTo>
                    <a:pt x="8225" y="983724"/>
                  </a:lnTo>
                  <a:lnTo>
                    <a:pt x="0" y="942975"/>
                  </a:lnTo>
                  <a:lnTo>
                    <a:pt x="0" y="104648"/>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55" name="Google Shape;155;p15"/>
          <p:cNvSpPr txBox="1"/>
          <p:nvPr/>
        </p:nvSpPr>
        <p:spPr>
          <a:xfrm>
            <a:off x="6684644" y="1897634"/>
            <a:ext cx="1603375" cy="162560"/>
          </a:xfrm>
          <a:prstGeom prst="rect">
            <a:avLst/>
          </a:prstGeom>
          <a:noFill/>
          <a:ln>
            <a:noFill/>
          </a:ln>
        </p:spPr>
        <p:txBody>
          <a:bodyPr anchorCtr="0" anchor="t" bIns="0" lIns="0" spcFirstLastPara="1" rIns="0" wrap="square" tIns="12700">
            <a:spAutoFit/>
          </a:bodyPr>
          <a:lstStyle/>
          <a:p>
            <a:pPr indent="0" lvl="0" marL="0" rtl="0" algn="l">
              <a:lnSpc>
                <a:spcPct val="100000"/>
              </a:lnSpc>
              <a:spcBef>
                <a:spcPts val="0"/>
              </a:spcBef>
              <a:spcAft>
                <a:spcPts val="0"/>
              </a:spcAft>
              <a:buNone/>
            </a:pPr>
            <a:r>
              <a:rPr lang="en-US" sz="900">
                <a:solidFill>
                  <a:srgbClr val="FFFFFF"/>
                </a:solidFill>
                <a:latin typeface="Calibri"/>
                <a:ea typeface="Calibri"/>
                <a:cs typeface="Calibri"/>
                <a:sym typeface="Calibri"/>
              </a:rPr>
              <a:t>Initiate API Request (requests.get)</a:t>
            </a:r>
            <a:endParaRPr sz="900">
              <a:latin typeface="Calibri"/>
              <a:ea typeface="Calibri"/>
              <a:cs typeface="Calibri"/>
              <a:sym typeface="Calibri"/>
            </a:endParaRPr>
          </a:p>
        </p:txBody>
      </p:sp>
      <p:grpSp>
        <p:nvGrpSpPr>
          <p:cNvPr id="156" name="Google Shape;156;p15"/>
          <p:cNvGrpSpPr/>
          <p:nvPr/>
        </p:nvGrpSpPr>
        <p:grpSpPr>
          <a:xfrm>
            <a:off x="8505825" y="1471675"/>
            <a:ext cx="2309876" cy="1047750"/>
            <a:chOff x="8505825" y="1471675"/>
            <a:chExt cx="2309876" cy="1047750"/>
          </a:xfrm>
        </p:grpSpPr>
        <p:sp>
          <p:nvSpPr>
            <p:cNvPr id="157" name="Google Shape;157;p15"/>
            <p:cNvSpPr/>
            <p:nvPr/>
          </p:nvSpPr>
          <p:spPr>
            <a:xfrm>
              <a:off x="8505825" y="1771649"/>
              <a:ext cx="371475" cy="438150"/>
            </a:xfrm>
            <a:custGeom>
              <a:rect b="b" l="l" r="r" t="t"/>
              <a:pathLst>
                <a:path extrusionOk="0" h="438150" w="371475">
                  <a:moveTo>
                    <a:pt x="185800" y="0"/>
                  </a:moveTo>
                  <a:lnTo>
                    <a:pt x="185800" y="87629"/>
                  </a:lnTo>
                  <a:lnTo>
                    <a:pt x="0" y="87629"/>
                  </a:lnTo>
                  <a:lnTo>
                    <a:pt x="0" y="350520"/>
                  </a:lnTo>
                  <a:lnTo>
                    <a:pt x="185800" y="350520"/>
                  </a:lnTo>
                  <a:lnTo>
                    <a:pt x="185800" y="438150"/>
                  </a:lnTo>
                  <a:lnTo>
                    <a:pt x="371475" y="219075"/>
                  </a:lnTo>
                  <a:lnTo>
                    <a:pt x="18580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8" name="Google Shape;158;p15"/>
            <p:cNvSpPr/>
            <p:nvPr/>
          </p:nvSpPr>
          <p:spPr>
            <a:xfrm>
              <a:off x="9063101" y="1471675"/>
              <a:ext cx="1752600" cy="1047750"/>
            </a:xfrm>
            <a:custGeom>
              <a:rect b="b" l="l" r="r" t="t"/>
              <a:pathLst>
                <a:path extrusionOk="0" h="1047750" w="1752600">
                  <a:moveTo>
                    <a:pt x="1647825" y="0"/>
                  </a:moveTo>
                  <a:lnTo>
                    <a:pt x="104648" y="0"/>
                  </a:lnTo>
                  <a:lnTo>
                    <a:pt x="63918" y="8225"/>
                  </a:lnTo>
                  <a:lnTo>
                    <a:pt x="30654" y="30654"/>
                  </a:lnTo>
                  <a:lnTo>
                    <a:pt x="8225" y="63918"/>
                  </a:lnTo>
                  <a:lnTo>
                    <a:pt x="0" y="104648"/>
                  </a:lnTo>
                  <a:lnTo>
                    <a:pt x="0" y="942975"/>
                  </a:lnTo>
                  <a:lnTo>
                    <a:pt x="8225" y="983724"/>
                  </a:lnTo>
                  <a:lnTo>
                    <a:pt x="30654" y="1017031"/>
                  </a:lnTo>
                  <a:lnTo>
                    <a:pt x="63918" y="1039504"/>
                  </a:lnTo>
                  <a:lnTo>
                    <a:pt x="104648" y="1047750"/>
                  </a:lnTo>
                  <a:lnTo>
                    <a:pt x="1647825" y="1047750"/>
                  </a:lnTo>
                  <a:lnTo>
                    <a:pt x="1688574" y="1039504"/>
                  </a:lnTo>
                  <a:lnTo>
                    <a:pt x="1721881" y="1017031"/>
                  </a:lnTo>
                  <a:lnTo>
                    <a:pt x="1744354" y="983724"/>
                  </a:lnTo>
                  <a:lnTo>
                    <a:pt x="1752600" y="942975"/>
                  </a:lnTo>
                  <a:lnTo>
                    <a:pt x="1752600" y="104648"/>
                  </a:lnTo>
                  <a:lnTo>
                    <a:pt x="1744354" y="63918"/>
                  </a:lnTo>
                  <a:lnTo>
                    <a:pt x="1721881" y="30654"/>
                  </a:lnTo>
                  <a:lnTo>
                    <a:pt x="1688574" y="8225"/>
                  </a:lnTo>
                  <a:lnTo>
                    <a:pt x="1647825"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9" name="Google Shape;159;p15"/>
            <p:cNvSpPr/>
            <p:nvPr/>
          </p:nvSpPr>
          <p:spPr>
            <a:xfrm>
              <a:off x="9063101" y="1471675"/>
              <a:ext cx="1752600" cy="1047750"/>
            </a:xfrm>
            <a:custGeom>
              <a:rect b="b" l="l" r="r" t="t"/>
              <a:pathLst>
                <a:path extrusionOk="0" h="1047750" w="1752600">
                  <a:moveTo>
                    <a:pt x="0" y="104648"/>
                  </a:moveTo>
                  <a:lnTo>
                    <a:pt x="8225" y="63918"/>
                  </a:lnTo>
                  <a:lnTo>
                    <a:pt x="30654" y="30654"/>
                  </a:lnTo>
                  <a:lnTo>
                    <a:pt x="63918" y="8225"/>
                  </a:lnTo>
                  <a:lnTo>
                    <a:pt x="104648" y="0"/>
                  </a:lnTo>
                  <a:lnTo>
                    <a:pt x="1647825" y="0"/>
                  </a:lnTo>
                  <a:lnTo>
                    <a:pt x="1688574" y="8225"/>
                  </a:lnTo>
                  <a:lnTo>
                    <a:pt x="1721881" y="30654"/>
                  </a:lnTo>
                  <a:lnTo>
                    <a:pt x="1744354" y="63918"/>
                  </a:lnTo>
                  <a:lnTo>
                    <a:pt x="1752600" y="104648"/>
                  </a:lnTo>
                  <a:lnTo>
                    <a:pt x="1752600" y="942975"/>
                  </a:lnTo>
                  <a:lnTo>
                    <a:pt x="1744354" y="983724"/>
                  </a:lnTo>
                  <a:lnTo>
                    <a:pt x="1721881" y="1017031"/>
                  </a:lnTo>
                  <a:lnTo>
                    <a:pt x="1688574" y="1039504"/>
                  </a:lnTo>
                  <a:lnTo>
                    <a:pt x="1647825" y="1047750"/>
                  </a:lnTo>
                  <a:lnTo>
                    <a:pt x="104648" y="1047750"/>
                  </a:lnTo>
                  <a:lnTo>
                    <a:pt x="63918" y="1039504"/>
                  </a:lnTo>
                  <a:lnTo>
                    <a:pt x="30654" y="1017031"/>
                  </a:lnTo>
                  <a:lnTo>
                    <a:pt x="8225" y="983724"/>
                  </a:lnTo>
                  <a:lnTo>
                    <a:pt x="0" y="942975"/>
                  </a:lnTo>
                  <a:lnTo>
                    <a:pt x="0" y="104648"/>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60" name="Google Shape;160;p15"/>
          <p:cNvSpPr txBox="1"/>
          <p:nvPr/>
        </p:nvSpPr>
        <p:spPr>
          <a:xfrm>
            <a:off x="9170669" y="1834896"/>
            <a:ext cx="1553210" cy="287020"/>
          </a:xfrm>
          <a:prstGeom prst="rect">
            <a:avLst/>
          </a:prstGeom>
          <a:noFill/>
          <a:ln>
            <a:noFill/>
          </a:ln>
        </p:spPr>
        <p:txBody>
          <a:bodyPr anchorCtr="0" anchor="t" bIns="0" lIns="0" spcFirstLastPara="1" rIns="0" wrap="square" tIns="27300">
            <a:spAutoFit/>
          </a:bodyPr>
          <a:lstStyle/>
          <a:p>
            <a:pPr indent="-41275" lvl="0" marL="41275" marR="5080" rtl="0" algn="l">
              <a:lnSpc>
                <a:spcPct val="108888"/>
              </a:lnSpc>
              <a:spcBef>
                <a:spcPts val="0"/>
              </a:spcBef>
              <a:spcAft>
                <a:spcPts val="0"/>
              </a:spcAft>
              <a:buNone/>
            </a:pPr>
            <a:r>
              <a:rPr lang="en-US" sz="900">
                <a:solidFill>
                  <a:srgbClr val="FFFFFF"/>
                </a:solidFill>
                <a:latin typeface="Calibri"/>
                <a:ea typeface="Calibri"/>
                <a:cs typeface="Calibri"/>
                <a:sym typeface="Calibri"/>
              </a:rPr>
              <a:t>Fetch Launch Data (launch dates, sites, payloads, outcomes, etc.)</a:t>
            </a:r>
            <a:endParaRPr sz="900">
              <a:latin typeface="Calibri"/>
              <a:ea typeface="Calibri"/>
              <a:cs typeface="Calibri"/>
              <a:sym typeface="Calibri"/>
            </a:endParaRPr>
          </a:p>
        </p:txBody>
      </p:sp>
      <p:grpSp>
        <p:nvGrpSpPr>
          <p:cNvPr id="161" name="Google Shape;161;p15"/>
          <p:cNvGrpSpPr/>
          <p:nvPr/>
        </p:nvGrpSpPr>
        <p:grpSpPr>
          <a:xfrm>
            <a:off x="9063101" y="2667000"/>
            <a:ext cx="1752600" cy="1605026"/>
            <a:chOff x="9063101" y="2667000"/>
            <a:chExt cx="1752600" cy="1605026"/>
          </a:xfrm>
        </p:grpSpPr>
        <p:sp>
          <p:nvSpPr>
            <p:cNvPr id="162" name="Google Shape;162;p15"/>
            <p:cNvSpPr/>
            <p:nvPr/>
          </p:nvSpPr>
          <p:spPr>
            <a:xfrm>
              <a:off x="9715500" y="2667000"/>
              <a:ext cx="438150" cy="371475"/>
            </a:xfrm>
            <a:custGeom>
              <a:rect b="b" l="l" r="r" t="t"/>
              <a:pathLst>
                <a:path extrusionOk="0" h="371475" w="438150">
                  <a:moveTo>
                    <a:pt x="350520" y="0"/>
                  </a:moveTo>
                  <a:lnTo>
                    <a:pt x="87629" y="0"/>
                  </a:lnTo>
                  <a:lnTo>
                    <a:pt x="87629" y="185800"/>
                  </a:lnTo>
                  <a:lnTo>
                    <a:pt x="0" y="185800"/>
                  </a:lnTo>
                  <a:lnTo>
                    <a:pt x="219075" y="371475"/>
                  </a:lnTo>
                  <a:lnTo>
                    <a:pt x="438150" y="185800"/>
                  </a:lnTo>
                  <a:lnTo>
                    <a:pt x="350520" y="185800"/>
                  </a:lnTo>
                  <a:lnTo>
                    <a:pt x="35052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63" name="Google Shape;163;p15"/>
            <p:cNvSpPr/>
            <p:nvPr/>
          </p:nvSpPr>
          <p:spPr>
            <a:xfrm>
              <a:off x="9063101" y="3224276"/>
              <a:ext cx="1752600" cy="1047750"/>
            </a:xfrm>
            <a:custGeom>
              <a:rect b="b" l="l" r="r" t="t"/>
              <a:pathLst>
                <a:path extrusionOk="0" h="1047750" w="1752600">
                  <a:moveTo>
                    <a:pt x="1647825" y="0"/>
                  </a:moveTo>
                  <a:lnTo>
                    <a:pt x="104648" y="0"/>
                  </a:lnTo>
                  <a:lnTo>
                    <a:pt x="63918" y="8225"/>
                  </a:lnTo>
                  <a:lnTo>
                    <a:pt x="30654" y="30654"/>
                  </a:lnTo>
                  <a:lnTo>
                    <a:pt x="8225" y="63918"/>
                  </a:lnTo>
                  <a:lnTo>
                    <a:pt x="0" y="104648"/>
                  </a:lnTo>
                  <a:lnTo>
                    <a:pt x="0" y="942975"/>
                  </a:lnTo>
                  <a:lnTo>
                    <a:pt x="8225" y="983724"/>
                  </a:lnTo>
                  <a:lnTo>
                    <a:pt x="30654" y="1017031"/>
                  </a:lnTo>
                  <a:lnTo>
                    <a:pt x="63918" y="1039504"/>
                  </a:lnTo>
                  <a:lnTo>
                    <a:pt x="104648" y="1047750"/>
                  </a:lnTo>
                  <a:lnTo>
                    <a:pt x="1647825" y="1047750"/>
                  </a:lnTo>
                  <a:lnTo>
                    <a:pt x="1688574" y="1039504"/>
                  </a:lnTo>
                  <a:lnTo>
                    <a:pt x="1721881" y="1017031"/>
                  </a:lnTo>
                  <a:lnTo>
                    <a:pt x="1744354" y="983724"/>
                  </a:lnTo>
                  <a:lnTo>
                    <a:pt x="1752600" y="942975"/>
                  </a:lnTo>
                  <a:lnTo>
                    <a:pt x="1752600" y="104648"/>
                  </a:lnTo>
                  <a:lnTo>
                    <a:pt x="1744354" y="63918"/>
                  </a:lnTo>
                  <a:lnTo>
                    <a:pt x="1721881" y="30654"/>
                  </a:lnTo>
                  <a:lnTo>
                    <a:pt x="1688574" y="8225"/>
                  </a:lnTo>
                  <a:lnTo>
                    <a:pt x="1647825"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64" name="Google Shape;164;p15"/>
            <p:cNvSpPr/>
            <p:nvPr/>
          </p:nvSpPr>
          <p:spPr>
            <a:xfrm>
              <a:off x="9063101" y="3224276"/>
              <a:ext cx="1752600" cy="1047750"/>
            </a:xfrm>
            <a:custGeom>
              <a:rect b="b" l="l" r="r" t="t"/>
              <a:pathLst>
                <a:path extrusionOk="0" h="1047750" w="1752600">
                  <a:moveTo>
                    <a:pt x="0" y="104648"/>
                  </a:moveTo>
                  <a:lnTo>
                    <a:pt x="8225" y="63918"/>
                  </a:lnTo>
                  <a:lnTo>
                    <a:pt x="30654" y="30654"/>
                  </a:lnTo>
                  <a:lnTo>
                    <a:pt x="63918" y="8225"/>
                  </a:lnTo>
                  <a:lnTo>
                    <a:pt x="104648" y="0"/>
                  </a:lnTo>
                  <a:lnTo>
                    <a:pt x="1647825" y="0"/>
                  </a:lnTo>
                  <a:lnTo>
                    <a:pt x="1688574" y="8225"/>
                  </a:lnTo>
                  <a:lnTo>
                    <a:pt x="1721881" y="30654"/>
                  </a:lnTo>
                  <a:lnTo>
                    <a:pt x="1744354" y="63918"/>
                  </a:lnTo>
                  <a:lnTo>
                    <a:pt x="1752600" y="104648"/>
                  </a:lnTo>
                  <a:lnTo>
                    <a:pt x="1752600" y="942975"/>
                  </a:lnTo>
                  <a:lnTo>
                    <a:pt x="1744354" y="983724"/>
                  </a:lnTo>
                  <a:lnTo>
                    <a:pt x="1721881" y="1017031"/>
                  </a:lnTo>
                  <a:lnTo>
                    <a:pt x="1688574" y="1039504"/>
                  </a:lnTo>
                  <a:lnTo>
                    <a:pt x="1647825" y="1047750"/>
                  </a:lnTo>
                  <a:lnTo>
                    <a:pt x="104648" y="1047750"/>
                  </a:lnTo>
                  <a:lnTo>
                    <a:pt x="63918" y="1039504"/>
                  </a:lnTo>
                  <a:lnTo>
                    <a:pt x="30654" y="1017031"/>
                  </a:lnTo>
                  <a:lnTo>
                    <a:pt x="8225" y="983724"/>
                  </a:lnTo>
                  <a:lnTo>
                    <a:pt x="0" y="942975"/>
                  </a:lnTo>
                  <a:lnTo>
                    <a:pt x="0" y="104648"/>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65" name="Google Shape;165;p15"/>
          <p:cNvSpPr txBox="1"/>
          <p:nvPr/>
        </p:nvSpPr>
        <p:spPr>
          <a:xfrm>
            <a:off x="9311258" y="3592829"/>
            <a:ext cx="1266190" cy="287020"/>
          </a:xfrm>
          <a:prstGeom prst="rect">
            <a:avLst/>
          </a:prstGeom>
          <a:noFill/>
          <a:ln>
            <a:noFill/>
          </a:ln>
        </p:spPr>
        <p:txBody>
          <a:bodyPr anchorCtr="0" anchor="t" bIns="0" lIns="0" spcFirstLastPara="1" rIns="0" wrap="square" tIns="12700">
            <a:spAutoFit/>
          </a:bodyPr>
          <a:lstStyle/>
          <a:p>
            <a:pPr indent="0" lvl="0" marL="0" marR="1270" rtl="0" algn="ctr">
              <a:lnSpc>
                <a:spcPct val="114444"/>
              </a:lnSpc>
              <a:spcBef>
                <a:spcPts val="0"/>
              </a:spcBef>
              <a:spcAft>
                <a:spcPts val="0"/>
              </a:spcAft>
              <a:buNone/>
            </a:pPr>
            <a:r>
              <a:rPr lang="en-US" sz="900">
                <a:solidFill>
                  <a:srgbClr val="FFFFFF"/>
                </a:solidFill>
                <a:latin typeface="Calibri"/>
                <a:ea typeface="Calibri"/>
                <a:cs typeface="Calibri"/>
                <a:sym typeface="Calibri"/>
              </a:rPr>
              <a:t>Parse JSON</a:t>
            </a:r>
            <a:endParaRPr sz="900">
              <a:latin typeface="Calibri"/>
              <a:ea typeface="Calibri"/>
              <a:cs typeface="Calibri"/>
              <a:sym typeface="Calibri"/>
            </a:endParaRPr>
          </a:p>
          <a:p>
            <a:pPr indent="0" lvl="0" marL="0" marR="5080" rtl="0" algn="ctr">
              <a:lnSpc>
                <a:spcPct val="114444"/>
              </a:lnSpc>
              <a:spcBef>
                <a:spcPts val="0"/>
              </a:spcBef>
              <a:spcAft>
                <a:spcPts val="0"/>
              </a:spcAft>
              <a:buNone/>
            </a:pPr>
            <a:r>
              <a:rPr lang="en-US" sz="900">
                <a:solidFill>
                  <a:srgbClr val="FFFFFF"/>
                </a:solidFill>
                <a:latin typeface="Calibri"/>
                <a:ea typeface="Calibri"/>
                <a:cs typeface="Calibri"/>
                <a:sym typeface="Calibri"/>
              </a:rPr>
              <a:t>Response (response.json())</a:t>
            </a:r>
            <a:endParaRPr sz="900">
              <a:latin typeface="Calibri"/>
              <a:ea typeface="Calibri"/>
              <a:cs typeface="Calibri"/>
              <a:sym typeface="Calibri"/>
            </a:endParaRPr>
          </a:p>
        </p:txBody>
      </p:sp>
      <p:grpSp>
        <p:nvGrpSpPr>
          <p:cNvPr id="166" name="Google Shape;166;p15"/>
          <p:cNvGrpSpPr/>
          <p:nvPr/>
        </p:nvGrpSpPr>
        <p:grpSpPr>
          <a:xfrm>
            <a:off x="6605651" y="3224276"/>
            <a:ext cx="2290699" cy="1047750"/>
            <a:chOff x="6605651" y="3224276"/>
            <a:chExt cx="2290699" cy="1047750"/>
          </a:xfrm>
        </p:grpSpPr>
        <p:sp>
          <p:nvSpPr>
            <p:cNvPr id="167" name="Google Shape;167;p15"/>
            <p:cNvSpPr/>
            <p:nvPr/>
          </p:nvSpPr>
          <p:spPr>
            <a:xfrm>
              <a:off x="8524875" y="3524250"/>
              <a:ext cx="371475" cy="438150"/>
            </a:xfrm>
            <a:custGeom>
              <a:rect b="b" l="l" r="r" t="t"/>
              <a:pathLst>
                <a:path extrusionOk="0" h="438150" w="371475">
                  <a:moveTo>
                    <a:pt x="185800" y="0"/>
                  </a:moveTo>
                  <a:lnTo>
                    <a:pt x="0" y="219075"/>
                  </a:lnTo>
                  <a:lnTo>
                    <a:pt x="185800" y="438150"/>
                  </a:lnTo>
                  <a:lnTo>
                    <a:pt x="185800" y="350519"/>
                  </a:lnTo>
                  <a:lnTo>
                    <a:pt x="371475" y="350519"/>
                  </a:lnTo>
                  <a:lnTo>
                    <a:pt x="371475" y="87630"/>
                  </a:lnTo>
                  <a:lnTo>
                    <a:pt x="185800" y="87630"/>
                  </a:lnTo>
                  <a:lnTo>
                    <a:pt x="18580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68" name="Google Shape;168;p15"/>
            <p:cNvSpPr/>
            <p:nvPr/>
          </p:nvSpPr>
          <p:spPr>
            <a:xfrm>
              <a:off x="6605651" y="3224276"/>
              <a:ext cx="1752600" cy="1047750"/>
            </a:xfrm>
            <a:custGeom>
              <a:rect b="b" l="l" r="r" t="t"/>
              <a:pathLst>
                <a:path extrusionOk="0" h="1047750" w="1752600">
                  <a:moveTo>
                    <a:pt x="1647825" y="0"/>
                  </a:moveTo>
                  <a:lnTo>
                    <a:pt x="104648" y="0"/>
                  </a:lnTo>
                  <a:lnTo>
                    <a:pt x="63918" y="8225"/>
                  </a:lnTo>
                  <a:lnTo>
                    <a:pt x="30654" y="30654"/>
                  </a:lnTo>
                  <a:lnTo>
                    <a:pt x="8225" y="63918"/>
                  </a:lnTo>
                  <a:lnTo>
                    <a:pt x="0" y="104648"/>
                  </a:lnTo>
                  <a:lnTo>
                    <a:pt x="0" y="942975"/>
                  </a:lnTo>
                  <a:lnTo>
                    <a:pt x="8225" y="983724"/>
                  </a:lnTo>
                  <a:lnTo>
                    <a:pt x="30654" y="1017031"/>
                  </a:lnTo>
                  <a:lnTo>
                    <a:pt x="63918" y="1039504"/>
                  </a:lnTo>
                  <a:lnTo>
                    <a:pt x="104648" y="1047750"/>
                  </a:lnTo>
                  <a:lnTo>
                    <a:pt x="1647825" y="1047750"/>
                  </a:lnTo>
                  <a:lnTo>
                    <a:pt x="1688574" y="1039504"/>
                  </a:lnTo>
                  <a:lnTo>
                    <a:pt x="1721881" y="1017031"/>
                  </a:lnTo>
                  <a:lnTo>
                    <a:pt x="1744354" y="983724"/>
                  </a:lnTo>
                  <a:lnTo>
                    <a:pt x="1752600" y="942975"/>
                  </a:lnTo>
                  <a:lnTo>
                    <a:pt x="1752600" y="104648"/>
                  </a:lnTo>
                  <a:lnTo>
                    <a:pt x="1744354" y="63918"/>
                  </a:lnTo>
                  <a:lnTo>
                    <a:pt x="1721881" y="30654"/>
                  </a:lnTo>
                  <a:lnTo>
                    <a:pt x="1688574" y="8225"/>
                  </a:lnTo>
                  <a:lnTo>
                    <a:pt x="1647825"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69" name="Google Shape;169;p15"/>
            <p:cNvSpPr/>
            <p:nvPr/>
          </p:nvSpPr>
          <p:spPr>
            <a:xfrm>
              <a:off x="6605651" y="3224276"/>
              <a:ext cx="1752600" cy="1047750"/>
            </a:xfrm>
            <a:custGeom>
              <a:rect b="b" l="l" r="r" t="t"/>
              <a:pathLst>
                <a:path extrusionOk="0" h="1047750" w="1752600">
                  <a:moveTo>
                    <a:pt x="0" y="104648"/>
                  </a:moveTo>
                  <a:lnTo>
                    <a:pt x="8225" y="63918"/>
                  </a:lnTo>
                  <a:lnTo>
                    <a:pt x="30654" y="30654"/>
                  </a:lnTo>
                  <a:lnTo>
                    <a:pt x="63918" y="8225"/>
                  </a:lnTo>
                  <a:lnTo>
                    <a:pt x="104648" y="0"/>
                  </a:lnTo>
                  <a:lnTo>
                    <a:pt x="1647825" y="0"/>
                  </a:lnTo>
                  <a:lnTo>
                    <a:pt x="1688574" y="8225"/>
                  </a:lnTo>
                  <a:lnTo>
                    <a:pt x="1721881" y="30654"/>
                  </a:lnTo>
                  <a:lnTo>
                    <a:pt x="1744354" y="63918"/>
                  </a:lnTo>
                  <a:lnTo>
                    <a:pt x="1752600" y="104648"/>
                  </a:lnTo>
                  <a:lnTo>
                    <a:pt x="1752600" y="942975"/>
                  </a:lnTo>
                  <a:lnTo>
                    <a:pt x="1744354" y="983724"/>
                  </a:lnTo>
                  <a:lnTo>
                    <a:pt x="1721881" y="1017031"/>
                  </a:lnTo>
                  <a:lnTo>
                    <a:pt x="1688574" y="1039504"/>
                  </a:lnTo>
                  <a:lnTo>
                    <a:pt x="1647825" y="1047750"/>
                  </a:lnTo>
                  <a:lnTo>
                    <a:pt x="104648" y="1047750"/>
                  </a:lnTo>
                  <a:lnTo>
                    <a:pt x="63918" y="1039504"/>
                  </a:lnTo>
                  <a:lnTo>
                    <a:pt x="30654" y="1017031"/>
                  </a:lnTo>
                  <a:lnTo>
                    <a:pt x="8225" y="983724"/>
                  </a:lnTo>
                  <a:lnTo>
                    <a:pt x="0" y="942975"/>
                  </a:lnTo>
                  <a:lnTo>
                    <a:pt x="0" y="104648"/>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70" name="Google Shape;170;p15"/>
          <p:cNvSpPr txBox="1"/>
          <p:nvPr/>
        </p:nvSpPr>
        <p:spPr>
          <a:xfrm>
            <a:off x="6694551" y="3592829"/>
            <a:ext cx="1584325" cy="287020"/>
          </a:xfrm>
          <a:prstGeom prst="rect">
            <a:avLst/>
          </a:prstGeom>
          <a:noFill/>
          <a:ln>
            <a:noFill/>
          </a:ln>
        </p:spPr>
        <p:txBody>
          <a:bodyPr anchorCtr="0" anchor="t" bIns="0" lIns="0" spcFirstLastPara="1" rIns="0" wrap="square" tIns="12700">
            <a:spAutoFit/>
          </a:bodyPr>
          <a:lstStyle/>
          <a:p>
            <a:pPr indent="0" lvl="0" marL="0" marR="5080" rtl="0" algn="ctr">
              <a:lnSpc>
                <a:spcPct val="114444"/>
              </a:lnSpc>
              <a:spcBef>
                <a:spcPts val="0"/>
              </a:spcBef>
              <a:spcAft>
                <a:spcPts val="0"/>
              </a:spcAft>
              <a:buNone/>
            </a:pPr>
            <a:r>
              <a:rPr lang="en-US" sz="900">
                <a:solidFill>
                  <a:srgbClr val="FFFFFF"/>
                </a:solidFill>
                <a:latin typeface="Calibri"/>
                <a:ea typeface="Calibri"/>
                <a:cs typeface="Calibri"/>
                <a:sym typeface="Calibri"/>
              </a:rPr>
              <a:t>Extract Relevant Fields (date, site,</a:t>
            </a:r>
            <a:endParaRPr sz="900">
              <a:latin typeface="Calibri"/>
              <a:ea typeface="Calibri"/>
              <a:cs typeface="Calibri"/>
              <a:sym typeface="Calibri"/>
            </a:endParaRPr>
          </a:p>
          <a:p>
            <a:pPr indent="0" lvl="0" marL="0" marR="9525" rtl="0" algn="ctr">
              <a:lnSpc>
                <a:spcPct val="114444"/>
              </a:lnSpc>
              <a:spcBef>
                <a:spcPts val="0"/>
              </a:spcBef>
              <a:spcAft>
                <a:spcPts val="0"/>
              </a:spcAft>
              <a:buNone/>
            </a:pPr>
            <a:r>
              <a:rPr lang="en-US" sz="900">
                <a:solidFill>
                  <a:srgbClr val="FFFFFF"/>
                </a:solidFill>
                <a:latin typeface="Calibri"/>
                <a:ea typeface="Calibri"/>
                <a:cs typeface="Calibri"/>
                <a:sym typeface="Calibri"/>
              </a:rPr>
              <a:t>payload, rocket, outcome)</a:t>
            </a:r>
            <a:endParaRPr sz="900">
              <a:latin typeface="Calibri"/>
              <a:ea typeface="Calibri"/>
              <a:cs typeface="Calibri"/>
              <a:sym typeface="Calibri"/>
            </a:endParaRPr>
          </a:p>
        </p:txBody>
      </p:sp>
      <p:grpSp>
        <p:nvGrpSpPr>
          <p:cNvPr id="171" name="Google Shape;171;p15"/>
          <p:cNvGrpSpPr/>
          <p:nvPr/>
        </p:nvGrpSpPr>
        <p:grpSpPr>
          <a:xfrm>
            <a:off x="6605651" y="4429125"/>
            <a:ext cx="1752600" cy="1605026"/>
            <a:chOff x="6605651" y="4429125"/>
            <a:chExt cx="1752600" cy="1605026"/>
          </a:xfrm>
        </p:grpSpPr>
        <p:sp>
          <p:nvSpPr>
            <p:cNvPr id="172" name="Google Shape;172;p15"/>
            <p:cNvSpPr/>
            <p:nvPr/>
          </p:nvSpPr>
          <p:spPr>
            <a:xfrm>
              <a:off x="7258050" y="4429125"/>
              <a:ext cx="438150" cy="371475"/>
            </a:xfrm>
            <a:custGeom>
              <a:rect b="b" l="l" r="r" t="t"/>
              <a:pathLst>
                <a:path extrusionOk="0" h="371475" w="438150">
                  <a:moveTo>
                    <a:pt x="350520" y="0"/>
                  </a:moveTo>
                  <a:lnTo>
                    <a:pt x="87629" y="0"/>
                  </a:lnTo>
                  <a:lnTo>
                    <a:pt x="87629" y="185800"/>
                  </a:lnTo>
                  <a:lnTo>
                    <a:pt x="0" y="185800"/>
                  </a:lnTo>
                  <a:lnTo>
                    <a:pt x="219075" y="371475"/>
                  </a:lnTo>
                  <a:lnTo>
                    <a:pt x="438150" y="185800"/>
                  </a:lnTo>
                  <a:lnTo>
                    <a:pt x="350520" y="185800"/>
                  </a:lnTo>
                  <a:lnTo>
                    <a:pt x="35052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73" name="Google Shape;173;p15"/>
            <p:cNvSpPr/>
            <p:nvPr/>
          </p:nvSpPr>
          <p:spPr>
            <a:xfrm>
              <a:off x="6605651" y="4976876"/>
              <a:ext cx="1752600" cy="1057275"/>
            </a:xfrm>
            <a:custGeom>
              <a:rect b="b" l="l" r="r" t="t"/>
              <a:pathLst>
                <a:path extrusionOk="0" h="1057275" w="1752600">
                  <a:moveTo>
                    <a:pt x="1646808" y="0"/>
                  </a:moveTo>
                  <a:lnTo>
                    <a:pt x="105664" y="0"/>
                  </a:lnTo>
                  <a:lnTo>
                    <a:pt x="64508" y="8294"/>
                  </a:lnTo>
                  <a:lnTo>
                    <a:pt x="30924" y="30924"/>
                  </a:lnTo>
                  <a:lnTo>
                    <a:pt x="8294" y="64508"/>
                  </a:lnTo>
                  <a:lnTo>
                    <a:pt x="0" y="105663"/>
                  </a:lnTo>
                  <a:lnTo>
                    <a:pt x="0" y="951484"/>
                  </a:lnTo>
                  <a:lnTo>
                    <a:pt x="8294" y="992639"/>
                  </a:lnTo>
                  <a:lnTo>
                    <a:pt x="30924" y="1026245"/>
                  </a:lnTo>
                  <a:lnTo>
                    <a:pt x="64508" y="1048903"/>
                  </a:lnTo>
                  <a:lnTo>
                    <a:pt x="105664" y="1057211"/>
                  </a:lnTo>
                  <a:lnTo>
                    <a:pt x="1646808" y="1057211"/>
                  </a:lnTo>
                  <a:lnTo>
                    <a:pt x="1687984" y="1048903"/>
                  </a:lnTo>
                  <a:lnTo>
                    <a:pt x="1721611" y="1026245"/>
                  </a:lnTo>
                  <a:lnTo>
                    <a:pt x="1744285" y="992639"/>
                  </a:lnTo>
                  <a:lnTo>
                    <a:pt x="1752600" y="951484"/>
                  </a:lnTo>
                  <a:lnTo>
                    <a:pt x="1752600" y="105663"/>
                  </a:lnTo>
                  <a:lnTo>
                    <a:pt x="1744285" y="64508"/>
                  </a:lnTo>
                  <a:lnTo>
                    <a:pt x="1721611" y="30924"/>
                  </a:lnTo>
                  <a:lnTo>
                    <a:pt x="1687984" y="8294"/>
                  </a:lnTo>
                  <a:lnTo>
                    <a:pt x="1646808"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74" name="Google Shape;174;p15"/>
            <p:cNvSpPr/>
            <p:nvPr/>
          </p:nvSpPr>
          <p:spPr>
            <a:xfrm>
              <a:off x="6605651" y="4976876"/>
              <a:ext cx="1752600" cy="1057275"/>
            </a:xfrm>
            <a:custGeom>
              <a:rect b="b" l="l" r="r" t="t"/>
              <a:pathLst>
                <a:path extrusionOk="0" h="1057275" w="1752600">
                  <a:moveTo>
                    <a:pt x="0" y="105663"/>
                  </a:moveTo>
                  <a:lnTo>
                    <a:pt x="8294" y="64508"/>
                  </a:lnTo>
                  <a:lnTo>
                    <a:pt x="30924" y="30924"/>
                  </a:lnTo>
                  <a:lnTo>
                    <a:pt x="64508" y="8294"/>
                  </a:lnTo>
                  <a:lnTo>
                    <a:pt x="105664" y="0"/>
                  </a:lnTo>
                  <a:lnTo>
                    <a:pt x="1646808" y="0"/>
                  </a:lnTo>
                  <a:lnTo>
                    <a:pt x="1687984" y="8294"/>
                  </a:lnTo>
                  <a:lnTo>
                    <a:pt x="1721611" y="30924"/>
                  </a:lnTo>
                  <a:lnTo>
                    <a:pt x="1744285" y="64508"/>
                  </a:lnTo>
                  <a:lnTo>
                    <a:pt x="1752600" y="105663"/>
                  </a:lnTo>
                  <a:lnTo>
                    <a:pt x="1752600" y="951484"/>
                  </a:lnTo>
                  <a:lnTo>
                    <a:pt x="1744285" y="992639"/>
                  </a:lnTo>
                  <a:lnTo>
                    <a:pt x="1721611" y="1026245"/>
                  </a:lnTo>
                  <a:lnTo>
                    <a:pt x="1687984" y="1048903"/>
                  </a:lnTo>
                  <a:lnTo>
                    <a:pt x="1646808" y="1057211"/>
                  </a:lnTo>
                  <a:lnTo>
                    <a:pt x="105664" y="1057211"/>
                  </a:lnTo>
                  <a:lnTo>
                    <a:pt x="64508" y="1048903"/>
                  </a:lnTo>
                  <a:lnTo>
                    <a:pt x="30924" y="1026245"/>
                  </a:lnTo>
                  <a:lnTo>
                    <a:pt x="8294" y="992639"/>
                  </a:lnTo>
                  <a:lnTo>
                    <a:pt x="0" y="951484"/>
                  </a:lnTo>
                  <a:lnTo>
                    <a:pt x="0" y="105663"/>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75" name="Google Shape;175;p15"/>
          <p:cNvSpPr txBox="1"/>
          <p:nvPr/>
        </p:nvSpPr>
        <p:spPr>
          <a:xfrm>
            <a:off x="6736715" y="5350192"/>
            <a:ext cx="1499235" cy="287020"/>
          </a:xfrm>
          <a:prstGeom prst="rect">
            <a:avLst/>
          </a:prstGeom>
          <a:noFill/>
          <a:ln>
            <a:noFill/>
          </a:ln>
        </p:spPr>
        <p:txBody>
          <a:bodyPr anchorCtr="0" anchor="t" bIns="0" lIns="0" spcFirstLastPara="1" rIns="0" wrap="square" tIns="12700">
            <a:spAutoFit/>
          </a:bodyPr>
          <a:lstStyle/>
          <a:p>
            <a:pPr indent="0" lvl="0" marL="0" marR="6350" rtl="0" algn="ctr">
              <a:lnSpc>
                <a:spcPct val="114444"/>
              </a:lnSpc>
              <a:spcBef>
                <a:spcPts val="0"/>
              </a:spcBef>
              <a:spcAft>
                <a:spcPts val="0"/>
              </a:spcAft>
              <a:buNone/>
            </a:pPr>
            <a:r>
              <a:rPr lang="en-US" sz="900">
                <a:solidFill>
                  <a:srgbClr val="FFFFFF"/>
                </a:solidFill>
                <a:latin typeface="Calibri"/>
                <a:ea typeface="Calibri"/>
                <a:cs typeface="Calibri"/>
                <a:sym typeface="Calibri"/>
              </a:rPr>
              <a:t>Store Data in</a:t>
            </a:r>
            <a:endParaRPr sz="900">
              <a:latin typeface="Calibri"/>
              <a:ea typeface="Calibri"/>
              <a:cs typeface="Calibri"/>
              <a:sym typeface="Calibri"/>
            </a:endParaRPr>
          </a:p>
          <a:p>
            <a:pPr indent="0" lvl="0" marL="0" marR="5080" rtl="0" algn="ctr">
              <a:lnSpc>
                <a:spcPct val="114444"/>
              </a:lnSpc>
              <a:spcBef>
                <a:spcPts val="0"/>
              </a:spcBef>
              <a:spcAft>
                <a:spcPts val="0"/>
              </a:spcAft>
              <a:buNone/>
            </a:pPr>
            <a:r>
              <a:rPr lang="en-US" sz="900">
                <a:solidFill>
                  <a:srgbClr val="FFFFFF"/>
                </a:solidFill>
                <a:latin typeface="Calibri"/>
                <a:ea typeface="Calibri"/>
                <a:cs typeface="Calibri"/>
                <a:sym typeface="Calibri"/>
              </a:rPr>
              <a:t>DataFrame (pandas.DataFrame)</a:t>
            </a:r>
            <a:endParaRPr sz="900">
              <a:latin typeface="Calibri"/>
              <a:ea typeface="Calibri"/>
              <a:cs typeface="Calibri"/>
              <a:sym typeface="Calibri"/>
            </a:endParaRPr>
          </a:p>
        </p:txBody>
      </p:sp>
      <p:grpSp>
        <p:nvGrpSpPr>
          <p:cNvPr id="176" name="Google Shape;176;p15"/>
          <p:cNvGrpSpPr/>
          <p:nvPr/>
        </p:nvGrpSpPr>
        <p:grpSpPr>
          <a:xfrm>
            <a:off x="8505825" y="4976876"/>
            <a:ext cx="2309876" cy="1057275"/>
            <a:chOff x="8505825" y="4976876"/>
            <a:chExt cx="2309876" cy="1057275"/>
          </a:xfrm>
        </p:grpSpPr>
        <p:sp>
          <p:nvSpPr>
            <p:cNvPr id="177" name="Google Shape;177;p15"/>
            <p:cNvSpPr/>
            <p:nvPr/>
          </p:nvSpPr>
          <p:spPr>
            <a:xfrm>
              <a:off x="8505825" y="5286375"/>
              <a:ext cx="371475" cy="428625"/>
            </a:xfrm>
            <a:custGeom>
              <a:rect b="b" l="l" r="r" t="t"/>
              <a:pathLst>
                <a:path extrusionOk="0" h="428625" w="371475">
                  <a:moveTo>
                    <a:pt x="185800" y="0"/>
                  </a:moveTo>
                  <a:lnTo>
                    <a:pt x="185800" y="85725"/>
                  </a:lnTo>
                  <a:lnTo>
                    <a:pt x="0" y="85725"/>
                  </a:lnTo>
                  <a:lnTo>
                    <a:pt x="0" y="342900"/>
                  </a:lnTo>
                  <a:lnTo>
                    <a:pt x="185800" y="342900"/>
                  </a:lnTo>
                  <a:lnTo>
                    <a:pt x="185800" y="428625"/>
                  </a:lnTo>
                  <a:lnTo>
                    <a:pt x="371475" y="214375"/>
                  </a:lnTo>
                  <a:lnTo>
                    <a:pt x="185800" y="0"/>
                  </a:lnTo>
                  <a:close/>
                </a:path>
              </a:pathLst>
            </a:custGeom>
            <a:solidFill>
              <a:srgbClr val="AFBBD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78" name="Google Shape;178;p15"/>
            <p:cNvSpPr/>
            <p:nvPr/>
          </p:nvSpPr>
          <p:spPr>
            <a:xfrm>
              <a:off x="9063101" y="4976876"/>
              <a:ext cx="1752600" cy="1057275"/>
            </a:xfrm>
            <a:custGeom>
              <a:rect b="b" l="l" r="r" t="t"/>
              <a:pathLst>
                <a:path extrusionOk="0" h="1057275" w="1752600">
                  <a:moveTo>
                    <a:pt x="1646808" y="0"/>
                  </a:moveTo>
                  <a:lnTo>
                    <a:pt x="105664" y="0"/>
                  </a:lnTo>
                  <a:lnTo>
                    <a:pt x="64508" y="8294"/>
                  </a:lnTo>
                  <a:lnTo>
                    <a:pt x="30924" y="30924"/>
                  </a:lnTo>
                  <a:lnTo>
                    <a:pt x="8294" y="64508"/>
                  </a:lnTo>
                  <a:lnTo>
                    <a:pt x="0" y="105663"/>
                  </a:lnTo>
                  <a:lnTo>
                    <a:pt x="0" y="951484"/>
                  </a:lnTo>
                  <a:lnTo>
                    <a:pt x="8294" y="992639"/>
                  </a:lnTo>
                  <a:lnTo>
                    <a:pt x="30924" y="1026245"/>
                  </a:lnTo>
                  <a:lnTo>
                    <a:pt x="64508" y="1048903"/>
                  </a:lnTo>
                  <a:lnTo>
                    <a:pt x="105664" y="1057211"/>
                  </a:lnTo>
                  <a:lnTo>
                    <a:pt x="1646808" y="1057211"/>
                  </a:lnTo>
                  <a:lnTo>
                    <a:pt x="1687984" y="1048903"/>
                  </a:lnTo>
                  <a:lnTo>
                    <a:pt x="1721611" y="1026245"/>
                  </a:lnTo>
                  <a:lnTo>
                    <a:pt x="1744285" y="992639"/>
                  </a:lnTo>
                  <a:lnTo>
                    <a:pt x="1752600" y="951484"/>
                  </a:lnTo>
                  <a:lnTo>
                    <a:pt x="1752600" y="105663"/>
                  </a:lnTo>
                  <a:lnTo>
                    <a:pt x="1744285" y="64508"/>
                  </a:lnTo>
                  <a:lnTo>
                    <a:pt x="1721611" y="30924"/>
                  </a:lnTo>
                  <a:lnTo>
                    <a:pt x="1687984" y="8294"/>
                  </a:lnTo>
                  <a:lnTo>
                    <a:pt x="1646808" y="0"/>
                  </a:lnTo>
                  <a:close/>
                </a:path>
              </a:pathLst>
            </a:custGeom>
            <a:solidFill>
              <a:srgbClr val="4471C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79" name="Google Shape;179;p15"/>
            <p:cNvSpPr/>
            <p:nvPr/>
          </p:nvSpPr>
          <p:spPr>
            <a:xfrm>
              <a:off x="9063101" y="4976876"/>
              <a:ext cx="1752600" cy="1057275"/>
            </a:xfrm>
            <a:custGeom>
              <a:rect b="b" l="l" r="r" t="t"/>
              <a:pathLst>
                <a:path extrusionOk="0" h="1057275" w="1752600">
                  <a:moveTo>
                    <a:pt x="0" y="105663"/>
                  </a:moveTo>
                  <a:lnTo>
                    <a:pt x="8294" y="64508"/>
                  </a:lnTo>
                  <a:lnTo>
                    <a:pt x="30924" y="30924"/>
                  </a:lnTo>
                  <a:lnTo>
                    <a:pt x="64508" y="8294"/>
                  </a:lnTo>
                  <a:lnTo>
                    <a:pt x="105664" y="0"/>
                  </a:lnTo>
                  <a:lnTo>
                    <a:pt x="1646808" y="0"/>
                  </a:lnTo>
                  <a:lnTo>
                    <a:pt x="1687984" y="8294"/>
                  </a:lnTo>
                  <a:lnTo>
                    <a:pt x="1721611" y="30924"/>
                  </a:lnTo>
                  <a:lnTo>
                    <a:pt x="1744285" y="64508"/>
                  </a:lnTo>
                  <a:lnTo>
                    <a:pt x="1752600" y="105663"/>
                  </a:lnTo>
                  <a:lnTo>
                    <a:pt x="1752600" y="951484"/>
                  </a:lnTo>
                  <a:lnTo>
                    <a:pt x="1744285" y="992639"/>
                  </a:lnTo>
                  <a:lnTo>
                    <a:pt x="1721611" y="1026245"/>
                  </a:lnTo>
                  <a:lnTo>
                    <a:pt x="1687984" y="1048903"/>
                  </a:lnTo>
                  <a:lnTo>
                    <a:pt x="1646808" y="1057211"/>
                  </a:lnTo>
                  <a:lnTo>
                    <a:pt x="105664" y="1057211"/>
                  </a:lnTo>
                  <a:lnTo>
                    <a:pt x="64508" y="1048903"/>
                  </a:lnTo>
                  <a:lnTo>
                    <a:pt x="30924" y="1026245"/>
                  </a:lnTo>
                  <a:lnTo>
                    <a:pt x="8294" y="992639"/>
                  </a:lnTo>
                  <a:lnTo>
                    <a:pt x="0" y="951484"/>
                  </a:lnTo>
                  <a:lnTo>
                    <a:pt x="0" y="105663"/>
                  </a:lnTo>
                  <a:close/>
                </a:path>
              </a:pathLst>
            </a:custGeom>
            <a:noFill/>
            <a:ln cap="flat" cmpd="sng" w="127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a:p>
          </p:txBody>
        </p:sp>
      </p:grpSp>
      <p:sp>
        <p:nvSpPr>
          <p:cNvPr id="180" name="Google Shape;180;p15"/>
          <p:cNvSpPr txBox="1"/>
          <p:nvPr/>
        </p:nvSpPr>
        <p:spPr>
          <a:xfrm>
            <a:off x="9254108" y="5350192"/>
            <a:ext cx="1384935" cy="287020"/>
          </a:xfrm>
          <a:prstGeom prst="rect">
            <a:avLst/>
          </a:prstGeom>
          <a:noFill/>
          <a:ln>
            <a:noFill/>
          </a:ln>
        </p:spPr>
        <p:txBody>
          <a:bodyPr anchorCtr="0" anchor="t" bIns="0" lIns="0" spcFirstLastPara="1" rIns="0" wrap="square" tIns="12700">
            <a:spAutoFit/>
          </a:bodyPr>
          <a:lstStyle/>
          <a:p>
            <a:pPr indent="0" lvl="0" marL="0" marR="5080" rtl="0" algn="ctr">
              <a:lnSpc>
                <a:spcPct val="114444"/>
              </a:lnSpc>
              <a:spcBef>
                <a:spcPts val="0"/>
              </a:spcBef>
              <a:spcAft>
                <a:spcPts val="0"/>
              </a:spcAft>
              <a:buNone/>
            </a:pPr>
            <a:r>
              <a:rPr lang="en-US" sz="900">
                <a:solidFill>
                  <a:srgbClr val="FFFFFF"/>
                </a:solidFill>
                <a:latin typeface="Calibri"/>
                <a:ea typeface="Calibri"/>
                <a:cs typeface="Calibri"/>
                <a:sym typeface="Calibri"/>
              </a:rPr>
              <a:t>Save Data Locally (data.csv or</a:t>
            </a:r>
            <a:endParaRPr sz="900">
              <a:latin typeface="Calibri"/>
              <a:ea typeface="Calibri"/>
              <a:cs typeface="Calibri"/>
              <a:sym typeface="Calibri"/>
            </a:endParaRPr>
          </a:p>
          <a:p>
            <a:pPr indent="0" lvl="0" marL="0" marR="3175" rtl="0" algn="ctr">
              <a:lnSpc>
                <a:spcPct val="114444"/>
              </a:lnSpc>
              <a:spcBef>
                <a:spcPts val="0"/>
              </a:spcBef>
              <a:spcAft>
                <a:spcPts val="0"/>
              </a:spcAft>
              <a:buNone/>
            </a:pPr>
            <a:r>
              <a:rPr lang="en-US" sz="900">
                <a:solidFill>
                  <a:srgbClr val="FFFFFF"/>
                </a:solidFill>
                <a:latin typeface="Calibri"/>
                <a:ea typeface="Calibri"/>
                <a:cs typeface="Calibri"/>
                <a:sym typeface="Calibri"/>
              </a:rPr>
              <a:t>database)</a:t>
            </a:r>
            <a:endParaRPr sz="900">
              <a:latin typeface="Calibri"/>
              <a:ea typeface="Calibri"/>
              <a:cs typeface="Calibri"/>
              <a:sym typeface="Calibri"/>
            </a:endParaRPr>
          </a:p>
        </p:txBody>
      </p:sp>
      <p:sp>
        <p:nvSpPr>
          <p:cNvPr id="181" name="Google Shape;181;p15"/>
          <p:cNvSpPr txBox="1"/>
          <p:nvPr>
            <p:ph idx="12" type="sldNum"/>
          </p:nvPr>
        </p:nvSpPr>
        <p:spPr>
          <a:xfrm>
            <a:off x="11091291" y="6113199"/>
            <a:ext cx="336550" cy="252729"/>
          </a:xfrm>
          <a:prstGeom prst="rect">
            <a:avLst/>
          </a:prstGeom>
          <a:noFill/>
          <a:ln>
            <a:noFill/>
          </a:ln>
        </p:spPr>
        <p:txBody>
          <a:bodyPr anchorCtr="0" anchor="t" bIns="0" lIns="0" spcFirstLastPara="1" rIns="0" wrap="square" tIns="0">
            <a:spAutoFit/>
          </a:bodyPr>
          <a:lstStyle/>
          <a:p>
            <a:pPr indent="0" lvl="0" marL="160020" rtl="0" algn="l">
              <a:lnSpc>
                <a:spcPct val="120666"/>
              </a:lnSpc>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